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8"/>
  </p:notesMasterIdLst>
  <p:sldIdLst>
    <p:sldId id="279" r:id="rId5"/>
    <p:sldId id="257" r:id="rId6"/>
    <p:sldId id="258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7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50F5211-6A4D-5B85-8309-551A2A49331D}" name="Lauren Brown" initials="LB" userId="S::lbrown@rtsl.org::035c9ff9-4f5f-4478-9287-73bc8627ea90" providerId="AD"/>
  <p188:author id="{E238FCA1-9C40-943D-FA90-ED42BA4BE844}" name="Shefali Oza" initials="" userId="S::soza@rtsl.org::b6d86925-c367-4057-9a73-a9633078c5cb" providerId="AD"/>
  <p188:author id="{EFD065B1-3D05-8674-235A-0932FF6AFDC6}" name="Marie Deveaux" initials="" userId="S::mdeveaux@rtsl.org::9fc0be8f-9df8-4ccb-8fb2-ba99b481146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B042"/>
    <a:srgbClr val="F2F6F7"/>
    <a:srgbClr val="628393"/>
    <a:srgbClr val="394D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40305C-50DB-DB57-51CE-BB1A3D4E9AAD}" v="78" dt="2025-11-14T21:06:34.665"/>
    <p1510:client id="{95870D97-3186-995B-DD84-04F45A164B1F}" v="62" dt="2025-11-14T21:11:53.183"/>
    <p1510:client id="{D3C049D9-9458-648B-4A1D-854F37DBDA44}" v="1" dt="2025-11-14T21:08:48.3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ciela Avila" userId="S::gavila@rtsl.org::68151ae7-a015-40c3-bf08-61707d57ce90" providerId="AD" clId="Web-{95870D97-3186-995B-DD84-04F45A164B1F}"/>
    <pc:docChg chg="modSld">
      <pc:chgData name="Graciela Avila" userId="S::gavila@rtsl.org::68151ae7-a015-40c3-bf08-61707d57ce90" providerId="AD" clId="Web-{95870D97-3186-995B-DD84-04F45A164B1F}" dt="2025-11-14T21:11:53.183" v="58" actId="1076"/>
      <pc:docMkLst>
        <pc:docMk/>
      </pc:docMkLst>
      <pc:sldChg chg="modSp">
        <pc:chgData name="Graciela Avila" userId="S::gavila@rtsl.org::68151ae7-a015-40c3-bf08-61707d57ce90" providerId="AD" clId="Web-{95870D97-3186-995B-DD84-04F45A164B1F}" dt="2025-11-14T21:11:53.183" v="58" actId="1076"/>
        <pc:sldMkLst>
          <pc:docMk/>
          <pc:sldMk cId="1618432502" sldId="258"/>
        </pc:sldMkLst>
        <pc:spChg chg="mod">
          <ac:chgData name="Graciela Avila" userId="S::gavila@rtsl.org::68151ae7-a015-40c3-bf08-61707d57ce90" providerId="AD" clId="Web-{95870D97-3186-995B-DD84-04F45A164B1F}" dt="2025-11-14T21:11:53.183" v="58" actId="1076"/>
          <ac:spMkLst>
            <pc:docMk/>
            <pc:sldMk cId="1618432502" sldId="258"/>
            <ac:spMk id="9" creationId="{183BD209-D69F-D728-079D-DC4BE5CE51B3}"/>
          </ac:spMkLst>
        </pc:spChg>
      </pc:sldChg>
      <pc:sldChg chg="modSp">
        <pc:chgData name="Graciela Avila" userId="S::gavila@rtsl.org::68151ae7-a015-40c3-bf08-61707d57ce90" providerId="AD" clId="Web-{95870D97-3186-995B-DD84-04F45A164B1F}" dt="2025-11-14T21:11:37.134" v="32" actId="20577"/>
        <pc:sldMkLst>
          <pc:docMk/>
          <pc:sldMk cId="3842413696" sldId="283"/>
        </pc:sldMkLst>
        <pc:spChg chg="mod">
          <ac:chgData name="Graciela Avila" userId="S::gavila@rtsl.org::68151ae7-a015-40c3-bf08-61707d57ce90" providerId="AD" clId="Web-{95870D97-3186-995B-DD84-04F45A164B1F}" dt="2025-11-14T21:11:37.134" v="32" actId="20577"/>
          <ac:spMkLst>
            <pc:docMk/>
            <pc:sldMk cId="3842413696" sldId="283"/>
            <ac:spMk id="34" creationId="{9218A77A-F3D5-141B-4415-462BA2724130}"/>
          </ac:spMkLst>
        </pc:spChg>
      </pc:sldChg>
    </pc:docChg>
  </pc:docChgLst>
  <pc:docChgLst>
    <pc:chgData name="Marie Deveaux" userId="S::mdeveaux@rtsl.org::9fc0be8f-9df8-4ccb-8fb2-ba99b4811463" providerId="AD" clId="Web-{D3C049D9-9458-648B-4A1D-854F37DBDA44}"/>
    <pc:docChg chg="modSld">
      <pc:chgData name="Marie Deveaux" userId="S::mdeveaux@rtsl.org::9fc0be8f-9df8-4ccb-8fb2-ba99b4811463" providerId="AD" clId="Web-{D3C049D9-9458-648B-4A1D-854F37DBDA44}" dt="2025-11-14T21:08:48.346" v="0" actId="14100"/>
      <pc:docMkLst>
        <pc:docMk/>
      </pc:docMkLst>
      <pc:sldChg chg="modSp">
        <pc:chgData name="Marie Deveaux" userId="S::mdeveaux@rtsl.org::9fc0be8f-9df8-4ccb-8fb2-ba99b4811463" providerId="AD" clId="Web-{D3C049D9-9458-648B-4A1D-854F37DBDA44}" dt="2025-11-14T21:08:48.346" v="0" actId="14100"/>
        <pc:sldMkLst>
          <pc:docMk/>
          <pc:sldMk cId="2578058136" sldId="279"/>
        </pc:sldMkLst>
        <pc:spChg chg="mod">
          <ac:chgData name="Marie Deveaux" userId="S::mdeveaux@rtsl.org::9fc0be8f-9df8-4ccb-8fb2-ba99b4811463" providerId="AD" clId="Web-{D3C049D9-9458-648B-4A1D-854F37DBDA44}" dt="2025-11-14T21:08:48.346" v="0" actId="14100"/>
          <ac:spMkLst>
            <pc:docMk/>
            <pc:sldMk cId="2578058136" sldId="279"/>
            <ac:spMk id="6" creationId="{75D67B82-9A7E-9026-5560-F2173B7CAFC0}"/>
          </ac:spMkLst>
        </pc:spChg>
      </pc:sldChg>
    </pc:docChg>
  </pc:docChgLst>
  <pc:docChgLst>
    <pc:chgData name="Graciela Avila" userId="S::gavila@rtsl.org::68151ae7-a015-40c3-bf08-61707d57ce90" providerId="AD" clId="Web-{4C40305C-50DB-DB57-51CE-BB1A3D4E9AAD}"/>
    <pc:docChg chg="modSld">
      <pc:chgData name="Graciela Avila" userId="S::gavila@rtsl.org::68151ae7-a015-40c3-bf08-61707d57ce90" providerId="AD" clId="Web-{4C40305C-50DB-DB57-51CE-BB1A3D4E9AAD}" dt="2025-11-14T21:06:34.665" v="75" actId="20577"/>
      <pc:docMkLst>
        <pc:docMk/>
      </pc:docMkLst>
      <pc:sldChg chg="modSp">
        <pc:chgData name="Graciela Avila" userId="S::gavila@rtsl.org::68151ae7-a015-40c3-bf08-61707d57ce90" providerId="AD" clId="Web-{4C40305C-50DB-DB57-51CE-BB1A3D4E9AAD}" dt="2025-11-14T21:02:09.598" v="10" actId="20577"/>
        <pc:sldMkLst>
          <pc:docMk/>
          <pc:sldMk cId="2578058136" sldId="279"/>
        </pc:sldMkLst>
        <pc:spChg chg="mod">
          <ac:chgData name="Graciela Avila" userId="S::gavila@rtsl.org::68151ae7-a015-40c3-bf08-61707d57ce90" providerId="AD" clId="Web-{4C40305C-50DB-DB57-51CE-BB1A3D4E9AAD}" dt="2025-11-14T21:02:09.598" v="10" actId="20577"/>
          <ac:spMkLst>
            <pc:docMk/>
            <pc:sldMk cId="2578058136" sldId="279"/>
            <ac:spMk id="6" creationId="{75D67B82-9A7E-9026-5560-F2173B7CAFC0}"/>
          </ac:spMkLst>
        </pc:spChg>
      </pc:sldChg>
      <pc:sldChg chg="modSp">
        <pc:chgData name="Graciela Avila" userId="S::gavila@rtsl.org::68151ae7-a015-40c3-bf08-61707d57ce90" providerId="AD" clId="Web-{4C40305C-50DB-DB57-51CE-BB1A3D4E9AAD}" dt="2025-11-14T21:06:34.665" v="75" actId="20577"/>
        <pc:sldMkLst>
          <pc:docMk/>
          <pc:sldMk cId="2128085228" sldId="285"/>
        </pc:sldMkLst>
        <pc:spChg chg="mod">
          <ac:chgData name="Graciela Avila" userId="S::gavila@rtsl.org::68151ae7-a015-40c3-bf08-61707d57ce90" providerId="AD" clId="Web-{4C40305C-50DB-DB57-51CE-BB1A3D4E9AAD}" dt="2025-11-14T21:06:34.665" v="75" actId="20577"/>
          <ac:spMkLst>
            <pc:docMk/>
            <pc:sldMk cId="2128085228" sldId="285"/>
            <ac:spMk id="2" creationId="{AB858405-36C8-F3C9-3E66-0CA79AF526B3}"/>
          </ac:spMkLst>
        </pc:spChg>
      </pc:sldChg>
      <pc:sldChg chg="modSp">
        <pc:chgData name="Graciela Avila" userId="S::gavila@rtsl.org::68151ae7-a015-40c3-bf08-61707d57ce90" providerId="AD" clId="Web-{4C40305C-50DB-DB57-51CE-BB1A3D4E9AAD}" dt="2025-11-14T21:06:26.118" v="74" actId="20577"/>
        <pc:sldMkLst>
          <pc:docMk/>
          <pc:sldMk cId="1234467568" sldId="286"/>
        </pc:sldMkLst>
        <pc:spChg chg="mod">
          <ac:chgData name="Graciela Avila" userId="S::gavila@rtsl.org::68151ae7-a015-40c3-bf08-61707d57ce90" providerId="AD" clId="Web-{4C40305C-50DB-DB57-51CE-BB1A3D4E9AAD}" dt="2025-11-14T21:06:26.118" v="74" actId="20577"/>
          <ac:spMkLst>
            <pc:docMk/>
            <pc:sldMk cId="1234467568" sldId="286"/>
            <ac:spMk id="2" creationId="{D1BA0A0B-1DB7-67FD-8D6A-51DCC36110AB}"/>
          </ac:spMkLst>
        </pc:spChg>
      </pc:sldChg>
      <pc:sldChg chg="modSp">
        <pc:chgData name="Graciela Avila" userId="S::gavila@rtsl.org::68151ae7-a015-40c3-bf08-61707d57ce90" providerId="AD" clId="Web-{4C40305C-50DB-DB57-51CE-BB1A3D4E9AAD}" dt="2025-11-14T21:05:21.508" v="47" actId="20577"/>
        <pc:sldMkLst>
          <pc:docMk/>
          <pc:sldMk cId="1450336803" sldId="288"/>
        </pc:sldMkLst>
        <pc:spChg chg="mod">
          <ac:chgData name="Graciela Avila" userId="S::gavila@rtsl.org::68151ae7-a015-40c3-bf08-61707d57ce90" providerId="AD" clId="Web-{4C40305C-50DB-DB57-51CE-BB1A3D4E9AAD}" dt="2025-11-14T21:05:21.508" v="47" actId="20577"/>
          <ac:spMkLst>
            <pc:docMk/>
            <pc:sldMk cId="1450336803" sldId="288"/>
            <ac:spMk id="2" creationId="{59D39834-A4B9-C0B9-EBFD-9958B41DFFA0}"/>
          </ac:spMkLst>
        </pc:spChg>
      </pc:sldChg>
      <pc:sldChg chg="modSp">
        <pc:chgData name="Graciela Avila" userId="S::gavila@rtsl.org::68151ae7-a015-40c3-bf08-61707d57ce90" providerId="AD" clId="Web-{4C40305C-50DB-DB57-51CE-BB1A3D4E9AAD}" dt="2025-11-14T21:05:44.711" v="64" actId="20577"/>
        <pc:sldMkLst>
          <pc:docMk/>
          <pc:sldMk cId="3605368457" sldId="290"/>
        </pc:sldMkLst>
        <pc:spChg chg="mod">
          <ac:chgData name="Graciela Avila" userId="S::gavila@rtsl.org::68151ae7-a015-40c3-bf08-61707d57ce90" providerId="AD" clId="Web-{4C40305C-50DB-DB57-51CE-BB1A3D4E9AAD}" dt="2025-11-14T21:05:44.711" v="64" actId="20577"/>
          <ac:spMkLst>
            <pc:docMk/>
            <pc:sldMk cId="3605368457" sldId="290"/>
            <ac:spMk id="4" creationId="{AC79D158-7774-6252-2DE2-914175E51A82}"/>
          </ac:spMkLst>
        </pc:spChg>
      </pc:sldChg>
      <pc:sldChg chg="modSp">
        <pc:chgData name="Graciela Avila" userId="S::gavila@rtsl.org::68151ae7-a015-40c3-bf08-61707d57ce90" providerId="AD" clId="Web-{4C40305C-50DB-DB57-51CE-BB1A3D4E9AAD}" dt="2025-11-14T21:06:05.290" v="70" actId="20577"/>
        <pc:sldMkLst>
          <pc:docMk/>
          <pc:sldMk cId="2419400501" sldId="291"/>
        </pc:sldMkLst>
        <pc:spChg chg="mod">
          <ac:chgData name="Graciela Avila" userId="S::gavila@rtsl.org::68151ae7-a015-40c3-bf08-61707d57ce90" providerId="AD" clId="Web-{4C40305C-50DB-DB57-51CE-BB1A3D4E9AAD}" dt="2025-11-14T21:06:05.290" v="70" actId="20577"/>
          <ac:spMkLst>
            <pc:docMk/>
            <pc:sldMk cId="2419400501" sldId="291"/>
            <ac:spMk id="2" creationId="{74B2B6CE-61EA-7277-36DC-5F3B86033F2E}"/>
          </ac:spMkLst>
        </pc:spChg>
        <pc:spChg chg="mod">
          <ac:chgData name="Graciela Avila" userId="S::gavila@rtsl.org::68151ae7-a015-40c3-bf08-61707d57ce90" providerId="AD" clId="Web-{4C40305C-50DB-DB57-51CE-BB1A3D4E9AAD}" dt="2025-11-14T21:05:56.946" v="66" actId="20577"/>
          <ac:spMkLst>
            <pc:docMk/>
            <pc:sldMk cId="2419400501" sldId="291"/>
            <ac:spMk id="3" creationId="{DBF7933D-F148-313B-0F77-E2E3767580E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B7F46-552B-6043-831D-D393EE304BDA}" type="datetimeFigureOut">
              <a:rPr lang="en-US" smtClean="0"/>
              <a:t>11/14/2025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7438F-75B9-CE47-A443-EDC2A59B8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64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None/>
            </a:pPr>
            <a:r>
              <a:rPr lang="es-419" sz="1200" b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Fecha de aparición</a:t>
            </a:r>
          </a:p>
          <a:p>
            <a:pPr marL="285750" marR="0" indent="-28575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s-419" sz="1200" i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Para enfermedades endémicas:</a:t>
            </a:r>
            <a:r>
              <a:rPr lang="es-419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 </a:t>
            </a:r>
            <a:br>
              <a:rPr lang="es-419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es-419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fecha en la que se produjo un aumento predeterminado en la incidencia de casos sobre las tasas de referencia</a:t>
            </a:r>
          </a:p>
          <a:p>
            <a:pPr marL="285750" marR="0" indent="-28575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s-419" sz="1200" i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Para enfermedades no endémicas:</a:t>
            </a:r>
            <a:r>
              <a:rPr lang="es-419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 </a:t>
            </a:r>
            <a:br>
              <a:rPr lang="es-419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es-419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fecha en la que el caso índice o el primer caso vinculado epidemiológicamente experimentó síntomas por primera vez</a:t>
            </a:r>
          </a:p>
          <a:p>
            <a:pPr marL="285750" marR="0" indent="-28575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s-419" sz="1200" i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Para otros eventos de salud pública: </a:t>
            </a:r>
            <a:br>
              <a:rPr lang="es-419" sz="1200">
                <a:effectLst/>
                <a:latin typeface="Calibri" panose="020F0502020204030204" pitchFamily="34" charset="0"/>
                <a:ea typeface="Calibri"/>
                <a:cs typeface="Times New Roman" panose="02020603050405020304" pitchFamily="18" charset="0"/>
              </a:rPr>
            </a:br>
            <a:r>
              <a:rPr lang="es-419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fecha en que la amenaza cumplió por primera vez con los criterios como evento notificable según los estándares de notificación del país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</a:pPr>
            <a:br>
              <a:rPr lang="es-419" sz="1200" b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es-419" sz="1200" b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Fecha de detección</a:t>
            </a:r>
            <a:br>
              <a:rPr lang="es-419" sz="1200">
                <a:effectLst/>
                <a:latin typeface="Calibri" panose="020F0502020204030204" pitchFamily="34" charset="0"/>
                <a:ea typeface="Calibri"/>
                <a:cs typeface="Times New Roman" panose="02020603050405020304" pitchFamily="18" charset="0"/>
              </a:rPr>
            </a:br>
            <a:r>
              <a:rPr lang="es-419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Fecha en la que el evento fue registrado por primera vez por cualquier fuente o en cualquier sistema</a:t>
            </a:r>
            <a:br>
              <a:rPr lang="es-419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endParaRPr lang="es-419" sz="1200">
              <a:solidFill>
                <a:srgbClr val="4C4C4F"/>
              </a:solidFill>
              <a:effectLst/>
              <a:latin typeface="Arial" panose="020B0604020202020204" pitchFamily="34" charset="0"/>
              <a:ea typeface="Arial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</a:pPr>
            <a:r>
              <a:rPr lang="es-419" sz="1200" b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Fecha de notificación</a:t>
            </a:r>
            <a:br>
              <a:rPr lang="es-419" sz="1200">
                <a:effectLst/>
                <a:latin typeface="Calibri" panose="020F0502020204030204" pitchFamily="34" charset="0"/>
                <a:ea typeface="Calibri"/>
                <a:cs typeface="Times New Roman" panose="02020603050405020304" pitchFamily="18" charset="0"/>
              </a:rPr>
            </a:br>
            <a:r>
              <a:rPr lang="es-419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Fecha en que el evento se informa por primera vez a una autoridad de salud pública responsable de las medidas</a:t>
            </a:r>
            <a:br>
              <a:rPr lang="es-419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endParaRPr lang="es-419" sz="1200">
              <a:solidFill>
                <a:srgbClr val="4C4C4F"/>
              </a:solidFill>
              <a:effectLst/>
              <a:latin typeface="Arial" panose="020B0604020202020204" pitchFamily="34" charset="0"/>
              <a:ea typeface="Arial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lang="es-419" sz="1200" b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Fecha de finalización de la medida de respuesta temprana</a:t>
            </a:r>
            <a:br>
              <a:rPr lang="es-419" sz="1200">
                <a:effectLst/>
              </a:rPr>
            </a:br>
            <a:r>
              <a:rPr lang="es-419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Fecha en la que se produjo la última de las medidas de respuesta temprana aplicables enumeradas a continuación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</a:pPr>
            <a:br>
              <a:rPr lang="es-419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es-419" sz="1200" b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Medidas de respuesta temprana</a:t>
            </a:r>
            <a:br>
              <a:rPr lang="es-419" sz="1200" b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es-419" sz="1200">
                <a:effectLst/>
                <a:latin typeface="Calibri" panose="020F0502020204030204" pitchFamily="34" charset="0"/>
                <a:ea typeface="Calibri"/>
                <a:cs typeface="Times New Roman" panose="02020603050405020304" pitchFamily="18" charset="0"/>
              </a:rPr>
              <a:t>Fecha en la que se produjo cada una de las medidas de respuesta temprana aplicables</a:t>
            </a:r>
            <a:br>
              <a:rPr lang="es-419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</a:br>
            <a:endParaRPr lang="es-419" sz="1200">
              <a:solidFill>
                <a:srgbClr val="000000"/>
              </a:solidFill>
              <a:effectLst/>
              <a:latin typeface="Arial" panose="020B0604020202020204" pitchFamily="34" charset="0"/>
              <a:ea typeface="Arial"/>
            </a:endParaRP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es-419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Iniciar una investigación o desplegar un equipo de investigación y respuesta</a:t>
            </a: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es-419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Efectuar el análisis epidemiológico y la evaluación inicial de riesgos </a:t>
            </a: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es-419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Obtener la confirmación de laboratorio de la etiología del brote </a:t>
            </a:r>
          </a:p>
          <a:p>
            <a:pPr marL="342900" marR="0" lvl="0" indent="-34290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s-419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Iniciar las medidas adecuadas de gestión de casos y prevención y control de infecciones (PCI) en los establecimientos de salud </a:t>
            </a: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es-419" sz="1200" i="1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Iniciar contramedidas apropiadas de salud pública* en las comunidades afectadas</a:t>
            </a:r>
            <a:br>
              <a:rPr lang="es-419" sz="1200" i="1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es-419" sz="1200" i="1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*Adquisición y distribución de productos básicos en la comunidad para prevenir la propagación del brote</a:t>
            </a:r>
            <a:br>
              <a:rPr lang="es-419" sz="1200" i="1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es-419" sz="1200" i="1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(p. ej., vacunas, paquetes de SRO, agentes antimicrobianos, tratamiento de agua, jabones, repelentes de insectos, mosquiteros, PPE),</a:t>
            </a:r>
            <a:br>
              <a:rPr lang="es-419" sz="1200" i="1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es-419" sz="1200" i="1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inicio de medidas sociales y de salud pública (p. ej., uso de mascarillas, aplicación de restricciones de viaje, cuarentena, retiro de alimentos, aviso para hervir el agua)</a:t>
            </a:r>
            <a:r>
              <a:rPr lang="es-419" sz="1200" i="1">
                <a:effectLst/>
                <a:latin typeface="Calibri" panose="020F0502020204030204" pitchFamily="34" charset="0"/>
                <a:ea typeface="Calibri"/>
                <a:cs typeface="Times New Roman" panose="02020603050405020304" pitchFamily="18" charset="0"/>
              </a:rPr>
              <a:t> </a:t>
            </a: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es-419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Iniciar actividades adecuadas de comunicación de riesgos y participación comunitaria </a:t>
            </a: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es-419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Establecer un mecanismo de coordinación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7438F-75B9-CE47-A443-EDC2A59B84D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84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7438F-75B9-CE47-A443-EDC2A59B84D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863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None/>
            </a:pPr>
            <a:endParaRPr lang="en-US" sz="12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7438F-75B9-CE47-A443-EDC2A59B84D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29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4B992F8-DD08-3F62-30B9-304F033F4E7F}"/>
              </a:ext>
            </a:extLst>
          </p:cNvPr>
          <p:cNvSpPr/>
          <p:nvPr userDrawn="1"/>
        </p:nvSpPr>
        <p:spPr>
          <a:xfrm>
            <a:off x="0" y="162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5" name="Round Same Side Corner Rectangle 24">
            <a:extLst>
              <a:ext uri="{FF2B5EF4-FFF2-40B4-BE49-F238E27FC236}">
                <a16:creationId xmlns:a16="http://schemas.microsoft.com/office/drawing/2014/main" id="{CA6E71AB-ED8E-FEED-B76B-4B73FCEB3D67}"/>
              </a:ext>
            </a:extLst>
          </p:cNvPr>
          <p:cNvSpPr/>
          <p:nvPr userDrawn="1"/>
        </p:nvSpPr>
        <p:spPr>
          <a:xfrm>
            <a:off x="603315" y="1859615"/>
            <a:ext cx="10011266" cy="4689878"/>
          </a:xfrm>
          <a:prstGeom prst="round2SameRect">
            <a:avLst>
              <a:gd name="adj1" fmla="val 8748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8A48999-82A6-0C7C-CDE3-E001425BCD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2000"/>
          </a:blip>
          <a:srcRect l="29104"/>
          <a:stretch/>
        </p:blipFill>
        <p:spPr>
          <a:xfrm>
            <a:off x="0" y="6000571"/>
            <a:ext cx="6096000" cy="8737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B2DF065-D7CF-BB28-A658-9C8048F37F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2000"/>
          </a:blip>
          <a:srcRect r="50000"/>
          <a:stretch/>
        </p:blipFill>
        <p:spPr>
          <a:xfrm>
            <a:off x="7892715" y="6000571"/>
            <a:ext cx="4299285" cy="87377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4520192-0E11-C838-559E-D7DC2BC63318}"/>
              </a:ext>
            </a:extLst>
          </p:cNvPr>
          <p:cNvSpPr/>
          <p:nvPr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3D9D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pic>
        <p:nvPicPr>
          <p:cNvPr id="5" name="Picture 4" descr="A black and green text&#10;&#10;Description automatically generated">
            <a:extLst>
              <a:ext uri="{FF2B5EF4-FFF2-40B4-BE49-F238E27FC236}">
                <a16:creationId xmlns:a16="http://schemas.microsoft.com/office/drawing/2014/main" id="{32A75A90-AC3E-D04E-5F5B-FEB89F11DE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6472" y="662182"/>
            <a:ext cx="3314463" cy="5354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5F9369-0525-BCEC-4E46-62216FA7FA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2000"/>
          </a:blip>
          <a:srcRect l="29104"/>
          <a:stretch/>
        </p:blipFill>
        <p:spPr>
          <a:xfrm>
            <a:off x="0" y="6000571"/>
            <a:ext cx="6096000" cy="8737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97901D-F583-2E85-AEF9-E22F606FF5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2000"/>
          </a:blip>
          <a:srcRect r="50000"/>
          <a:stretch/>
        </p:blipFill>
        <p:spPr>
          <a:xfrm>
            <a:off x="7892715" y="6000571"/>
            <a:ext cx="4299285" cy="87377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7F1B2FE-1C28-B573-A7AE-59F6B88179E2}"/>
              </a:ext>
            </a:extLst>
          </p:cNvPr>
          <p:cNvSpPr/>
          <p:nvPr userDrawn="1"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3BB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19176F9-4656-945C-FEB1-7BAA0ABC3AF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52500" y="2271322"/>
            <a:ext cx="9166225" cy="1887026"/>
          </a:xfrm>
        </p:spPr>
        <p:txBody>
          <a:bodyPr>
            <a:normAutofit/>
          </a:bodyPr>
          <a:lstStyle>
            <a:lvl1pPr marL="0" indent="0">
              <a:buNone/>
              <a:defRPr sz="4800" b="1">
                <a:solidFill>
                  <a:srgbClr val="3BB042"/>
                </a:solidFill>
              </a:defRPr>
            </a:lvl1pPr>
          </a:lstStyle>
          <a:p>
            <a:pPr lvl="0"/>
            <a:r>
              <a:rPr lang="en-US"/>
              <a:t>Presentation Title Goes In This Placeholder Text Box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9DFBD846-F2CA-CF19-69D2-19CC8B917A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4725" y="4522788"/>
            <a:ext cx="9144000" cy="539750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b="1">
                <a:solidFill>
                  <a:srgbClr val="628393"/>
                </a:solidFill>
              </a:defRPr>
            </a:lvl2pPr>
            <a:lvl3pPr marL="914400" indent="0">
              <a:buNone/>
              <a:defRPr b="1">
                <a:solidFill>
                  <a:srgbClr val="628393"/>
                </a:solidFill>
              </a:defRPr>
            </a:lvl3pPr>
            <a:lvl4pPr marL="1371600" indent="0">
              <a:buNone/>
              <a:defRPr b="1">
                <a:solidFill>
                  <a:srgbClr val="628393"/>
                </a:solidFill>
              </a:defRPr>
            </a:lvl4pPr>
            <a:lvl5pPr marL="1828800" indent="0">
              <a:buNone/>
              <a:defRPr b="1">
                <a:solidFill>
                  <a:srgbClr val="628393"/>
                </a:solidFill>
              </a:defRPr>
            </a:lvl5pPr>
          </a:lstStyle>
          <a:p>
            <a:pPr lvl="0"/>
            <a:r>
              <a:rPr lang="en-US"/>
              <a:t>Presentation Subtitle Goes Here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2323E057-B213-6F1C-E3DA-70973D2EA5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4724" y="5062538"/>
            <a:ext cx="9144000" cy="56197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Month XX, 2023</a:t>
            </a:r>
          </a:p>
        </p:txBody>
      </p:sp>
    </p:spTree>
    <p:extLst>
      <p:ext uri="{BB962C8B-B14F-4D97-AF65-F5344CB8AC3E}">
        <p14:creationId xmlns:p14="http://schemas.microsoft.com/office/powerpoint/2010/main" val="196278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7170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1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5067300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2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608938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3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A3534B-E3A8-4D4A-ADE5-6E5F25C89F0B}"/>
              </a:ext>
            </a:extLst>
          </p:cNvPr>
          <p:cNvCxnSpPr/>
          <p:nvPr userDrawn="1"/>
        </p:nvCxnSpPr>
        <p:spPr>
          <a:xfrm>
            <a:off x="2535870" y="2921860"/>
            <a:ext cx="7111014" cy="0"/>
          </a:xfrm>
          <a:prstGeom prst="line">
            <a:avLst/>
          </a:prstGeom>
          <a:ln w="76200">
            <a:solidFill>
              <a:srgbClr val="6283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36937E6E-929B-A8EE-42C2-748709CF492D}"/>
              </a:ext>
            </a:extLst>
          </p:cNvPr>
          <p:cNvSpPr/>
          <p:nvPr userDrawn="1"/>
        </p:nvSpPr>
        <p:spPr>
          <a:xfrm>
            <a:off x="1664749" y="2050739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A7A5DD1D-E03B-19E8-AF93-F817A60E4E5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953910" y="2337468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7F2B017-E499-C4E7-6F92-371410E44AFE}"/>
              </a:ext>
            </a:extLst>
          </p:cNvPr>
          <p:cNvSpPr/>
          <p:nvPr userDrawn="1"/>
        </p:nvSpPr>
        <p:spPr>
          <a:xfrm>
            <a:off x="5231950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6839C920-3711-499D-0A0B-B448BAE2447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5500171" y="2310547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EF7DA-3198-7FF2-16D4-3A21DEA08F6D}"/>
              </a:ext>
            </a:extLst>
          </p:cNvPr>
          <p:cNvSpPr/>
          <p:nvPr userDrawn="1"/>
        </p:nvSpPr>
        <p:spPr>
          <a:xfrm>
            <a:off x="8775763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65936B8C-E619-E63B-4703-FF6B8D5436E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046432" y="2299135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38992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4172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1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730767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2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27362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3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A3534B-E3A8-4D4A-ADE5-6E5F25C89F0B}"/>
              </a:ext>
            </a:extLst>
          </p:cNvPr>
          <p:cNvCxnSpPr>
            <a:cxnSpLocks/>
          </p:cNvCxnSpPr>
          <p:nvPr userDrawn="1"/>
        </p:nvCxnSpPr>
        <p:spPr>
          <a:xfrm>
            <a:off x="1762872" y="2921860"/>
            <a:ext cx="9312497" cy="0"/>
          </a:xfrm>
          <a:prstGeom prst="line">
            <a:avLst/>
          </a:prstGeom>
          <a:ln w="76200">
            <a:solidFill>
              <a:srgbClr val="6283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36937E6E-929B-A8EE-42C2-748709CF492D}"/>
              </a:ext>
            </a:extLst>
          </p:cNvPr>
          <p:cNvSpPr/>
          <p:nvPr userDrawn="1"/>
        </p:nvSpPr>
        <p:spPr>
          <a:xfrm>
            <a:off x="891751" y="2050739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A7A5DD1D-E03B-19E8-AF93-F817A60E4E5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180912" y="2337468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7F2B017-E499-C4E7-6F92-371410E44AFE}"/>
              </a:ext>
            </a:extLst>
          </p:cNvPr>
          <p:cNvSpPr/>
          <p:nvPr userDrawn="1"/>
        </p:nvSpPr>
        <p:spPr>
          <a:xfrm>
            <a:off x="3895417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6839C920-3711-499D-0A0B-B448BAE2447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163638" y="2310547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EF7DA-3198-7FF2-16D4-3A21DEA08F6D}"/>
              </a:ext>
            </a:extLst>
          </p:cNvPr>
          <p:cNvSpPr/>
          <p:nvPr userDrawn="1"/>
        </p:nvSpPr>
        <p:spPr>
          <a:xfrm>
            <a:off x="6894187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65936B8C-E619-E63B-4703-FF6B8D5436E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164856" y="2299135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3AE29F85-BD43-5F8A-F958-52754E2C59F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55463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4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563E505-AA18-5B1F-CA0F-DFAB5C9881F2}"/>
              </a:ext>
            </a:extLst>
          </p:cNvPr>
          <p:cNvSpPr/>
          <p:nvPr userDrawn="1"/>
        </p:nvSpPr>
        <p:spPr>
          <a:xfrm>
            <a:off x="9622288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2C799570-1A2E-71ED-2848-A76B986C183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9892957" y="2299135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0878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e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205872"/>
            <a:ext cx="5157787" cy="1649683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02A4481-CB14-AA4E-ED99-4C2EBE1AFF3F}"/>
              </a:ext>
            </a:extLst>
          </p:cNvPr>
          <p:cNvCxnSpPr>
            <a:cxnSpLocks/>
          </p:cNvCxnSpPr>
          <p:nvPr userDrawn="1"/>
        </p:nvCxnSpPr>
        <p:spPr>
          <a:xfrm>
            <a:off x="839788" y="4007582"/>
            <a:ext cx="10515600" cy="0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F848FCA-A3F5-D6C8-7865-97A03840426B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679384"/>
            <a:ext cx="0" cy="4702562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DBB36AB-E026-1510-6E46-298EE2C04E43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9788" y="4207546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6DA6F56D-C80F-DF01-BA95-70AE7BBE71A6}"/>
              </a:ext>
            </a:extLst>
          </p:cNvPr>
          <p:cNvSpPr>
            <a:spLocks noGrp="1"/>
          </p:cNvSpPr>
          <p:nvPr>
            <p:ph sz="half" idx="11" hasCustomPrompt="1"/>
          </p:nvPr>
        </p:nvSpPr>
        <p:spPr>
          <a:xfrm>
            <a:off x="839788" y="4732255"/>
            <a:ext cx="5157787" cy="1649683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9A528C03-BBE2-CDFF-6E3B-693CB9729A7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203640" y="168116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E863AF9B-CD48-278A-B438-6E521E3BDA16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203640" y="2205872"/>
            <a:ext cx="5157787" cy="1649683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D690C8D7-AFA9-8F5A-A38E-20BBDB614866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203640" y="4207546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48E6950-0B6E-59EB-5413-7D03033B50BE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203640" y="4732255"/>
            <a:ext cx="5157787" cy="1649683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</p:spTree>
    <p:extLst>
      <p:ext uri="{BB962C8B-B14F-4D97-AF65-F5344CB8AC3E}">
        <p14:creationId xmlns:p14="http://schemas.microsoft.com/office/powerpoint/2010/main" val="2258396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Se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205873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02A4481-CB14-AA4E-ED99-4C2EBE1AFF3F}"/>
              </a:ext>
            </a:extLst>
          </p:cNvPr>
          <p:cNvCxnSpPr>
            <a:cxnSpLocks/>
          </p:cNvCxnSpPr>
          <p:nvPr userDrawn="1"/>
        </p:nvCxnSpPr>
        <p:spPr>
          <a:xfrm>
            <a:off x="839788" y="3168597"/>
            <a:ext cx="10515600" cy="0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F848FCA-A3F5-D6C8-7865-97A03840426B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679384"/>
            <a:ext cx="0" cy="4702562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9A528C03-BBE2-CDFF-6E3B-693CB9729A7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203640" y="168116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E863AF9B-CD48-278A-B438-6E521E3BDA16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203640" y="2205873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04B90D1-2D1F-EFD9-53D5-B7754EEA191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39788" y="339684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915278E-33A7-A4F7-643B-000187FBA542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839788" y="3921553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990EF022-5BFD-9C2B-04CC-E55C5CE9CF9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6203640" y="339684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7C2ED77-A9A3-3F45-BFC0-FF4B344BABDE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6203640" y="3921553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36F84552-1D75-912E-12AC-BE7B5364AF00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839788" y="5093666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12514547-3E78-E132-959A-5394095067CA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839788" y="5618376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2514D274-751F-78E2-B16D-3A05CF8838A2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6203640" y="5093666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DE254144-EE9E-2B30-2F5B-39291D234007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>
          <a:xfrm>
            <a:off x="6203640" y="5618376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B14914F-90B3-A75B-4AB3-C765CAF7F3DB}"/>
              </a:ext>
            </a:extLst>
          </p:cNvPr>
          <p:cNvCxnSpPr>
            <a:cxnSpLocks/>
          </p:cNvCxnSpPr>
          <p:nvPr userDrawn="1"/>
        </p:nvCxnSpPr>
        <p:spPr>
          <a:xfrm>
            <a:off x="839788" y="4884274"/>
            <a:ext cx="10515600" cy="0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6013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st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C0286-143B-DF77-3790-51DA88065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50">
            <a:extLst>
              <a:ext uri="{FF2B5EF4-FFF2-40B4-BE49-F238E27FC236}">
                <a16:creationId xmlns:a16="http://schemas.microsoft.com/office/drawing/2014/main" id="{EC7EB442-ED11-C4A2-FCA9-FC299157D0D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037173" y="2243035"/>
            <a:ext cx="1071841" cy="10953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1F9DBCE-2E14-7BE6-383D-4F9CBF543AC0}"/>
              </a:ext>
            </a:extLst>
          </p:cNvPr>
          <p:cNvCxnSpPr>
            <a:cxnSpLocks/>
          </p:cNvCxnSpPr>
          <p:nvPr userDrawn="1"/>
        </p:nvCxnSpPr>
        <p:spPr>
          <a:xfrm>
            <a:off x="896513" y="3573316"/>
            <a:ext cx="3212501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85130238-91C9-70FA-E27D-15BFC0B3AD5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96938" y="2513090"/>
            <a:ext cx="2065337" cy="831850"/>
          </a:xfrm>
        </p:spPr>
        <p:txBody>
          <a:bodyPr anchor="b"/>
          <a:lstStyle>
            <a:lvl1pPr marL="0" indent="0">
              <a:buNone/>
              <a:defRPr sz="4400" b="1">
                <a:solidFill>
                  <a:srgbClr val="628393"/>
                </a:solidFill>
              </a:defRPr>
            </a:lvl1pPr>
          </a:lstStyle>
          <a:p>
            <a:pPr lvl="0"/>
            <a:r>
              <a:rPr lang="en-US"/>
              <a:t>Stat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62B2A3A-79DC-43E1-B948-9A4357230EF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6938" y="3821038"/>
            <a:ext cx="3211512" cy="133985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stat 1 details</a:t>
            </a:r>
          </a:p>
        </p:txBody>
      </p:sp>
      <p:sp>
        <p:nvSpPr>
          <p:cNvPr id="24" name="Picture Placeholder 50">
            <a:extLst>
              <a:ext uri="{FF2B5EF4-FFF2-40B4-BE49-F238E27FC236}">
                <a16:creationId xmlns:a16="http://schemas.microsoft.com/office/drawing/2014/main" id="{94DC4A98-FD4D-DE47-6494-ED36B4464EFC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674895" y="2243035"/>
            <a:ext cx="1071841" cy="10953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CD96E39-50C2-DC18-1554-907E602E865E}"/>
              </a:ext>
            </a:extLst>
          </p:cNvPr>
          <p:cNvCxnSpPr>
            <a:cxnSpLocks/>
          </p:cNvCxnSpPr>
          <p:nvPr userDrawn="1"/>
        </p:nvCxnSpPr>
        <p:spPr>
          <a:xfrm>
            <a:off x="4534235" y="3573316"/>
            <a:ext cx="3212501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18">
            <a:extLst>
              <a:ext uri="{FF2B5EF4-FFF2-40B4-BE49-F238E27FC236}">
                <a16:creationId xmlns:a16="http://schemas.microsoft.com/office/drawing/2014/main" id="{0819F305-6D57-5D6D-9D84-A758DD72985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534660" y="2513090"/>
            <a:ext cx="2065337" cy="831850"/>
          </a:xfrm>
        </p:spPr>
        <p:txBody>
          <a:bodyPr anchor="b"/>
          <a:lstStyle>
            <a:lvl1pPr marL="0" indent="0">
              <a:buNone/>
              <a:defRPr sz="4400" b="1">
                <a:solidFill>
                  <a:srgbClr val="628393"/>
                </a:solidFill>
              </a:defRPr>
            </a:lvl1pPr>
          </a:lstStyle>
          <a:p>
            <a:pPr lvl="0"/>
            <a:r>
              <a:rPr lang="en-US"/>
              <a:t>Stat</a:t>
            </a:r>
          </a:p>
        </p:txBody>
      </p:sp>
      <p:sp>
        <p:nvSpPr>
          <p:cNvPr id="27" name="Text Placeholder 22">
            <a:extLst>
              <a:ext uri="{FF2B5EF4-FFF2-40B4-BE49-F238E27FC236}">
                <a16:creationId xmlns:a16="http://schemas.microsoft.com/office/drawing/2014/main" id="{1BA1953D-19DA-782A-97A4-6399FB480B7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534660" y="3821038"/>
            <a:ext cx="3211512" cy="133985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stat 2 details</a:t>
            </a:r>
          </a:p>
        </p:txBody>
      </p:sp>
      <p:sp>
        <p:nvSpPr>
          <p:cNvPr id="28" name="Picture Placeholder 50">
            <a:extLst>
              <a:ext uri="{FF2B5EF4-FFF2-40B4-BE49-F238E27FC236}">
                <a16:creationId xmlns:a16="http://schemas.microsoft.com/office/drawing/2014/main" id="{A8413AA0-C678-0AC8-68B9-EC938056991E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10312617" y="2243035"/>
            <a:ext cx="1071841" cy="10953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9ACF382-2405-E160-6D1F-835EA763EEB7}"/>
              </a:ext>
            </a:extLst>
          </p:cNvPr>
          <p:cNvCxnSpPr>
            <a:cxnSpLocks/>
          </p:cNvCxnSpPr>
          <p:nvPr userDrawn="1"/>
        </p:nvCxnSpPr>
        <p:spPr>
          <a:xfrm>
            <a:off x="8171957" y="3573316"/>
            <a:ext cx="3212501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18">
            <a:extLst>
              <a:ext uri="{FF2B5EF4-FFF2-40B4-BE49-F238E27FC236}">
                <a16:creationId xmlns:a16="http://schemas.microsoft.com/office/drawing/2014/main" id="{4D22DCA4-7965-12E6-D9C1-369EB6F35CA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172382" y="2513090"/>
            <a:ext cx="2065337" cy="831850"/>
          </a:xfrm>
        </p:spPr>
        <p:txBody>
          <a:bodyPr anchor="b"/>
          <a:lstStyle>
            <a:lvl1pPr marL="0" indent="0">
              <a:buNone/>
              <a:defRPr sz="4400" b="1">
                <a:solidFill>
                  <a:srgbClr val="628393"/>
                </a:solidFill>
              </a:defRPr>
            </a:lvl1pPr>
          </a:lstStyle>
          <a:p>
            <a:pPr lvl="0"/>
            <a:r>
              <a:rPr lang="en-US"/>
              <a:t>Stat</a:t>
            </a:r>
          </a:p>
        </p:txBody>
      </p:sp>
      <p:sp>
        <p:nvSpPr>
          <p:cNvPr id="31" name="Text Placeholder 22">
            <a:extLst>
              <a:ext uri="{FF2B5EF4-FFF2-40B4-BE49-F238E27FC236}">
                <a16:creationId xmlns:a16="http://schemas.microsoft.com/office/drawing/2014/main" id="{075E4253-E2FB-DCA7-3EC4-442DAC966FB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172382" y="3821038"/>
            <a:ext cx="3211512" cy="133985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stat 3 details</a:t>
            </a:r>
          </a:p>
        </p:txBody>
      </p:sp>
    </p:spTree>
    <p:extLst>
      <p:ext uri="{BB962C8B-B14F-4D97-AF65-F5344CB8AC3E}">
        <p14:creationId xmlns:p14="http://schemas.microsoft.com/office/powerpoint/2010/main" val="1240256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C0286-143B-DF77-3790-51DA88065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47234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Title and Conten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4754CD7-2E29-F84B-0187-C0257FE59ED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27294166-252A-F72D-161E-58D0B8DC2E9A}"/>
              </a:ext>
            </a:extLst>
          </p:cNvPr>
          <p:cNvSpPr/>
          <p:nvPr userDrawn="1"/>
        </p:nvSpPr>
        <p:spPr>
          <a:xfrm>
            <a:off x="4458879" y="245097"/>
            <a:ext cx="7475456" cy="6612904"/>
          </a:xfrm>
          <a:prstGeom prst="round2SameRect">
            <a:avLst>
              <a:gd name="adj1" fmla="val 5777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9B1D3D-35CF-DDED-CEE8-E8AB25DD3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599" y="995363"/>
            <a:ext cx="3467083" cy="228280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F7FC43-A864-3854-C76D-4B78BD4C87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5951" y="1131215"/>
            <a:ext cx="6693029" cy="532614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5C13A0-F24E-DC0E-5D44-F008440349B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66599" y="3429000"/>
            <a:ext cx="3467083" cy="3028361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62839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subheading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135BBC5-3478-7015-2838-2F69DF62B34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4835951" y="594724"/>
            <a:ext cx="6693029" cy="400639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62839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heading</a:t>
            </a:r>
          </a:p>
        </p:txBody>
      </p:sp>
    </p:spTree>
    <p:extLst>
      <p:ext uri="{BB962C8B-B14F-4D97-AF65-F5344CB8AC3E}">
        <p14:creationId xmlns:p14="http://schemas.microsoft.com/office/powerpoint/2010/main" val="774525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Title and Imag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4C3DAF6-D577-8476-A6B5-03BE74EEF1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F56B4D4B-F5AF-E1B4-47FA-D86A28BA4C80}"/>
              </a:ext>
            </a:extLst>
          </p:cNvPr>
          <p:cNvSpPr/>
          <p:nvPr userDrawn="1"/>
        </p:nvSpPr>
        <p:spPr>
          <a:xfrm>
            <a:off x="4458879" y="245097"/>
            <a:ext cx="7475456" cy="6612904"/>
          </a:xfrm>
          <a:prstGeom prst="round2SameRect">
            <a:avLst>
              <a:gd name="adj1" fmla="val 5777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54123C-C545-C21B-08B4-C86EC9419E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740127" y="582073"/>
            <a:ext cx="6885273" cy="603083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F9E9A12-3C39-8820-3FEA-ADEAC28BA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599" y="995363"/>
            <a:ext cx="3467083" cy="228280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337310D-FEEC-61C0-10C6-7ED668D08C0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66599" y="3429000"/>
            <a:ext cx="3467083" cy="3028361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62839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subheading</a:t>
            </a:r>
          </a:p>
        </p:txBody>
      </p:sp>
    </p:spTree>
    <p:extLst>
      <p:ext uri="{BB962C8B-B14F-4D97-AF65-F5344CB8AC3E}">
        <p14:creationId xmlns:p14="http://schemas.microsoft.com/office/powerpoint/2010/main" val="27221381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Content with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54123C-C545-C21B-08B4-C86EC9419E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447934" y="0"/>
            <a:ext cx="5744066" cy="6556342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12F6D5-4F20-9FD2-922F-FB5757C5B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268" y="365126"/>
            <a:ext cx="4205139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767193-1094-B18E-8C98-C42510023A0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86267" y="1825625"/>
            <a:ext cx="547147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79106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Content with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54123C-C545-C21B-08B4-C86EC9419E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438507" y="3261674"/>
            <a:ext cx="5744066" cy="3294668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12F6D5-4F20-9FD2-922F-FB5757C5B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268" y="365126"/>
            <a:ext cx="4205139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767193-1094-B18E-8C98-C42510023A0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86267" y="1825625"/>
            <a:ext cx="547147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84999A9B-991E-9DEF-F62C-92A485BEB8B8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9389097" y="9427"/>
            <a:ext cx="2793476" cy="3082565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06DC07E-7833-B573-7882-B1E203C18D2F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6438507" y="9427"/>
            <a:ext cx="2793476" cy="3082565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594487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E7082-960B-4000-42B8-788811EE1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>
              <a:lnSpc>
                <a:spcPct val="100000"/>
              </a:lnSpc>
              <a:defRPr sz="3200" b="1">
                <a:solidFill>
                  <a:srgbClr val="3BB04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564C6-957C-F233-1E98-9470B162A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3BB042"/>
              </a:buClr>
              <a:defRPr>
                <a:solidFill>
                  <a:srgbClr val="394D56"/>
                </a:solidFill>
              </a:defRPr>
            </a:lvl1pPr>
            <a:lvl2pPr>
              <a:buClr>
                <a:srgbClr val="3BB042"/>
              </a:buClr>
              <a:defRPr>
                <a:solidFill>
                  <a:srgbClr val="394D56"/>
                </a:solidFill>
              </a:defRPr>
            </a:lvl2pPr>
            <a:lvl3pPr>
              <a:buClr>
                <a:srgbClr val="3BB042"/>
              </a:buClr>
              <a:defRPr>
                <a:solidFill>
                  <a:srgbClr val="394D56"/>
                </a:solidFill>
              </a:defRPr>
            </a:lvl3pPr>
            <a:lvl4pPr>
              <a:buClr>
                <a:srgbClr val="3BB042"/>
              </a:buClr>
              <a:defRPr>
                <a:solidFill>
                  <a:srgbClr val="394D56"/>
                </a:solidFill>
              </a:defRPr>
            </a:lvl4pPr>
            <a:lvl5pPr>
              <a:buClr>
                <a:srgbClr val="3BB042"/>
              </a:buClr>
              <a:defRPr>
                <a:solidFill>
                  <a:srgbClr val="394D5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39161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hank You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2BE34F-69A5-B799-0393-6A53F2FC97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6" name="Round Same Side Corner Rectangle 5">
            <a:extLst>
              <a:ext uri="{FF2B5EF4-FFF2-40B4-BE49-F238E27FC236}">
                <a16:creationId xmlns:a16="http://schemas.microsoft.com/office/drawing/2014/main" id="{9ED5D24F-CBC9-481A-549C-7AB65ADAD3C9}"/>
              </a:ext>
            </a:extLst>
          </p:cNvPr>
          <p:cNvSpPr/>
          <p:nvPr userDrawn="1"/>
        </p:nvSpPr>
        <p:spPr>
          <a:xfrm>
            <a:off x="2749484" y="1630353"/>
            <a:ext cx="6693031" cy="5227647"/>
          </a:xfrm>
          <a:prstGeom prst="round2SameRect">
            <a:avLst>
              <a:gd name="adj1" fmla="val 11123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A00890-3D88-1B77-8C8A-52F94DB640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15481" y="2077888"/>
            <a:ext cx="5361037" cy="2148666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Thank you!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83C5F-2703-AF53-45FF-F76125658E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15481" y="4308180"/>
            <a:ext cx="5361036" cy="931688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Section subheading</a:t>
            </a:r>
          </a:p>
        </p:txBody>
      </p:sp>
      <p:pic>
        <p:nvPicPr>
          <p:cNvPr id="8" name="Picture 7" descr="A black and green text&#10;&#10;Description automatically generated">
            <a:extLst>
              <a:ext uri="{FF2B5EF4-FFF2-40B4-BE49-F238E27FC236}">
                <a16:creationId xmlns:a16="http://schemas.microsoft.com/office/drawing/2014/main" id="{E2EE594E-F898-2270-E5FA-67A5481A27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38768" y="547470"/>
            <a:ext cx="3314463" cy="5354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C23E774-BE11-A044-DB81-9C21CFAF57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2000"/>
          </a:blip>
          <a:srcRect l="29104"/>
          <a:stretch/>
        </p:blipFill>
        <p:spPr>
          <a:xfrm>
            <a:off x="0" y="6000571"/>
            <a:ext cx="6096000" cy="8737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7FF565-EE2B-A624-A189-1B4D4B2C9CE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2000"/>
          </a:blip>
          <a:srcRect r="50000"/>
          <a:stretch/>
        </p:blipFill>
        <p:spPr>
          <a:xfrm>
            <a:off x="7892715" y="6000571"/>
            <a:ext cx="4299285" cy="8737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B4B18DC-E37A-4AEF-FCF0-CD9BC325FAA6}"/>
              </a:ext>
            </a:extLst>
          </p:cNvPr>
          <p:cNvSpPr/>
          <p:nvPr userDrawn="1"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3D9D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128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2BE34F-69A5-B799-0393-6A53F2FC97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6" name="Round Same Side Corner Rectangle 5">
            <a:extLst>
              <a:ext uri="{FF2B5EF4-FFF2-40B4-BE49-F238E27FC236}">
                <a16:creationId xmlns:a16="http://schemas.microsoft.com/office/drawing/2014/main" id="{9ED5D24F-CBC9-481A-549C-7AB65ADAD3C9}"/>
              </a:ext>
            </a:extLst>
          </p:cNvPr>
          <p:cNvSpPr/>
          <p:nvPr userDrawn="1"/>
        </p:nvSpPr>
        <p:spPr>
          <a:xfrm rot="5400000">
            <a:off x="3174853" y="-1977228"/>
            <a:ext cx="4760663" cy="11110368"/>
          </a:xfrm>
          <a:prstGeom prst="round2SameRect">
            <a:avLst>
              <a:gd name="adj1" fmla="val 11123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A00890-3D88-1B77-8C8A-52F94DB640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909720"/>
            <a:ext cx="9703980" cy="2148666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Section Header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83C5F-2703-AF53-45FF-F76125658E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085375"/>
            <a:ext cx="9703980" cy="931688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Section subheading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2BC0C5-730C-0B26-8A56-5755E6EE22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2000"/>
          </a:blip>
          <a:srcRect l="29104"/>
          <a:stretch/>
        </p:blipFill>
        <p:spPr>
          <a:xfrm>
            <a:off x="0" y="5548387"/>
            <a:ext cx="6096000" cy="8737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A23049-5EAE-932F-71CC-A17650C19C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2000"/>
          </a:blip>
          <a:srcRect r="50000"/>
          <a:stretch/>
        </p:blipFill>
        <p:spPr>
          <a:xfrm>
            <a:off x="7892715" y="5548387"/>
            <a:ext cx="4299285" cy="87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947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ACA6E-E99A-672C-E8CE-8AF11E877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77A63-BAB5-AAE6-E532-9652EA3B18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E8A793-90F1-9BCB-0B17-B7F518CAE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5607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</p:spTree>
    <p:extLst>
      <p:ext uri="{BB962C8B-B14F-4D97-AF65-F5344CB8AC3E}">
        <p14:creationId xmlns:p14="http://schemas.microsoft.com/office/powerpoint/2010/main" val="2864999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329782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329782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47095" y="1681163"/>
            <a:ext cx="329782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447095" y="2505075"/>
            <a:ext cx="329782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057561" y="1681163"/>
            <a:ext cx="329782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D5EA39C2-4126-6C54-3496-A52E9606F99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57561" y="2505075"/>
            <a:ext cx="329782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</p:spTree>
    <p:extLst>
      <p:ext uri="{BB962C8B-B14F-4D97-AF65-F5344CB8AC3E}">
        <p14:creationId xmlns:p14="http://schemas.microsoft.com/office/powerpoint/2010/main" val="1033341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24392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243928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531892" y="1681163"/>
            <a:ext cx="24392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3531892" y="2505075"/>
            <a:ext cx="243928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23996" y="1681163"/>
            <a:ext cx="24392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D5EA39C2-4126-6C54-3496-A52E9606F99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23996" y="2505075"/>
            <a:ext cx="243928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0C7AA1EB-4B62-3D92-555B-E26E0C3639F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916100" y="1681163"/>
            <a:ext cx="24392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A77466C3-AA6C-BC31-5FC3-1D66C3F8C6B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916100" y="2505075"/>
            <a:ext cx="243928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</p:spTree>
    <p:extLst>
      <p:ext uri="{BB962C8B-B14F-4D97-AF65-F5344CB8AC3E}">
        <p14:creationId xmlns:p14="http://schemas.microsoft.com/office/powerpoint/2010/main" val="2713566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878367"/>
            <a:ext cx="329782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3702279"/>
            <a:ext cx="329782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447095" y="2878367"/>
            <a:ext cx="329782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447095" y="3702279"/>
            <a:ext cx="329782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57561" y="2878367"/>
            <a:ext cx="329782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D5EA39C2-4126-6C54-3496-A52E9606F99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57561" y="3702279"/>
            <a:ext cx="329782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9F3D66C9-BE02-3AE8-C07B-748FBB391F45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846038" y="1533443"/>
            <a:ext cx="3288401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4A5A22DA-D8CE-78A2-538A-B239A7EACA7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437650" y="1533443"/>
            <a:ext cx="3288401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F3E16051-D31E-53E9-CA36-AC41E7C6532E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8048116" y="1533443"/>
            <a:ext cx="3288401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21992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878367"/>
            <a:ext cx="243928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3702279"/>
            <a:ext cx="243928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541337" y="2878367"/>
            <a:ext cx="243928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3541337" y="3702279"/>
            <a:ext cx="243928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9F3D66C9-BE02-3AE8-C07B-748FBB391F45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846038" y="1533443"/>
            <a:ext cx="2432315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4A5A22DA-D8CE-78A2-538A-B239A7EACA7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531892" y="1533443"/>
            <a:ext cx="2432315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50E8D924-A462-2F28-3970-DEF0A3A04D0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220219" y="2878367"/>
            <a:ext cx="243928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CCB3DA10-D7DF-B438-7A9C-C95E4BAE091D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220219" y="3702279"/>
            <a:ext cx="243928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2634D058-EFD9-DC0D-2D14-7C7469EF265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16100" y="2878367"/>
            <a:ext cx="243928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3D5896FD-2DF0-0AF2-4592-E4EF492274D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916100" y="3702279"/>
            <a:ext cx="243928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20" name="Picture Placeholder 2">
            <a:extLst>
              <a:ext uri="{FF2B5EF4-FFF2-40B4-BE49-F238E27FC236}">
                <a16:creationId xmlns:a16="http://schemas.microsoft.com/office/drawing/2014/main" id="{9F33B8E1-1CDB-6E40-CFCB-480EA6B48AD6}"/>
              </a:ext>
            </a:extLst>
          </p:cNvPr>
          <p:cNvSpPr>
            <a:spLocks noGrp="1"/>
          </p:cNvSpPr>
          <p:nvPr>
            <p:ph type="pic" idx="18"/>
          </p:nvPr>
        </p:nvSpPr>
        <p:spPr>
          <a:xfrm>
            <a:off x="6226469" y="1533443"/>
            <a:ext cx="2432315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EB900533-BC42-4EA7-CFCF-5AC919E59317}"/>
              </a:ext>
            </a:extLst>
          </p:cNvPr>
          <p:cNvSpPr>
            <a:spLocks noGrp="1"/>
          </p:cNvSpPr>
          <p:nvPr>
            <p:ph type="pic" idx="19"/>
          </p:nvPr>
        </p:nvSpPr>
        <p:spPr>
          <a:xfrm>
            <a:off x="8906655" y="1533443"/>
            <a:ext cx="2432315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99261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CFBB4-B12E-BEEB-F418-BE99C115F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8780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E02F67-6C87-3F1D-1D8D-7B433C4DC0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FBA889-2028-6C1B-AAAF-00C7004E94CA}"/>
              </a:ext>
            </a:extLst>
          </p:cNvPr>
          <p:cNvSpPr/>
          <p:nvPr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B9F856-23FA-8F71-39ED-3A86FDB3198B}"/>
              </a:ext>
            </a:extLst>
          </p:cNvPr>
          <p:cNvPicPr>
            <a:picLocks noChangeAspect="1"/>
          </p:cNvPicPr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11488230" y="6677246"/>
            <a:ext cx="618894" cy="8022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193E08C-6832-01C1-EDAC-45AD91049D6D}"/>
              </a:ext>
            </a:extLst>
          </p:cNvPr>
          <p:cNvSpPr/>
          <p:nvPr userDrawn="1"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F0C5A4-3772-1AB6-98AF-67FD3CE20FEA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11488230" y="6677246"/>
            <a:ext cx="618894" cy="8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857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3" r:id="rId6"/>
    <p:sldLayoutId id="2147483672" r:id="rId7"/>
    <p:sldLayoutId id="2147483676" r:id="rId8"/>
    <p:sldLayoutId id="2147483679" r:id="rId9"/>
    <p:sldLayoutId id="2147483677" r:id="rId10"/>
    <p:sldLayoutId id="2147483678" r:id="rId11"/>
    <p:sldLayoutId id="2147483680" r:id="rId12"/>
    <p:sldLayoutId id="2147483681" r:id="rId13"/>
    <p:sldLayoutId id="2147483666" r:id="rId14"/>
    <p:sldLayoutId id="2147483682" r:id="rId15"/>
    <p:sldLayoutId id="2147483668" r:id="rId16"/>
    <p:sldLayoutId id="2147483669" r:id="rId17"/>
    <p:sldLayoutId id="2147483674" r:id="rId18"/>
    <p:sldLayoutId id="2147483675" r:id="rId19"/>
    <p:sldLayoutId id="2147483683" r:id="rId20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i="0" kern="1200">
          <a:solidFill>
            <a:srgbClr val="3BB042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B042"/>
        </a:buClr>
        <a:buFont typeface="Arial" panose="020B0604020202020204" pitchFamily="34" charset="0"/>
        <a:buChar char="•"/>
        <a:defRPr sz="22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B042"/>
        </a:buClr>
        <a:buFont typeface="Arial" panose="020B0604020202020204" pitchFamily="34" charset="0"/>
        <a:buChar char="•"/>
        <a:defRPr sz="20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B042"/>
        </a:buClr>
        <a:buFont typeface="Arial" panose="020B0604020202020204" pitchFamily="34" charset="0"/>
        <a:buChar char="•"/>
        <a:defRPr sz="18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B042"/>
        </a:buClr>
        <a:buFont typeface="Arial" panose="020B0604020202020204" pitchFamily="34" charset="0"/>
        <a:buChar char="•"/>
        <a:defRPr sz="18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B042"/>
        </a:buClr>
        <a:buFont typeface="Arial" panose="020B0604020202020204" pitchFamily="34" charset="0"/>
        <a:buChar char="•"/>
        <a:defRPr sz="18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5CEE4D7-7972-98C5-39F0-57B4E5273A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64871" y="2335212"/>
            <a:ext cx="9166225" cy="1887026"/>
          </a:xfrm>
        </p:spPr>
        <p:txBody>
          <a:bodyPr>
            <a:noAutofit/>
          </a:bodyPr>
          <a:lstStyle/>
          <a:p>
            <a:r>
              <a:rPr lang="es-419"/>
              <a:t>Título de la presentación:</a:t>
            </a:r>
            <a:br>
              <a:rPr lang="es-419"/>
            </a:br>
            <a:r>
              <a:rPr lang="es-419"/>
              <a:t>evento, ubicación, duración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83176A-C28C-5E5D-9230-EE85D09F2F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64871" y="4522788"/>
            <a:ext cx="9053854" cy="539750"/>
          </a:xfrm>
        </p:spPr>
        <p:txBody>
          <a:bodyPr>
            <a:noAutofit/>
          </a:bodyPr>
          <a:lstStyle/>
          <a:p>
            <a:r>
              <a:rPr lang="es-419"/>
              <a:t>Autores/nombres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0A7A72-FFF4-5B23-54D1-FA3A205C8AA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64871" y="5145990"/>
            <a:ext cx="9144000" cy="561975"/>
          </a:xfrm>
        </p:spPr>
        <p:txBody>
          <a:bodyPr>
            <a:noAutofit/>
          </a:bodyPr>
          <a:lstStyle/>
          <a:p>
            <a:r>
              <a:rPr lang="es-419"/>
              <a:t>Fecha de presentación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D67B82-9A7E-9026-5560-F2173B7CAFC0}"/>
              </a:ext>
            </a:extLst>
          </p:cNvPr>
          <p:cNvSpPr/>
          <p:nvPr/>
        </p:nvSpPr>
        <p:spPr>
          <a:xfrm>
            <a:off x="7886701" y="0"/>
            <a:ext cx="4305300" cy="132692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419">
                <a:solidFill>
                  <a:schemeClr val="bg1"/>
                </a:solidFill>
                <a:latin typeface="Arial"/>
                <a:cs typeface="Arial"/>
              </a:rPr>
              <a:t>Completar durante la actividad “Aplicar 7-1-7 a sus propios datos” de la </a:t>
            </a:r>
            <a:r>
              <a:rPr lang="es-419" b="1">
                <a:solidFill>
                  <a:schemeClr val="bg1"/>
                </a:solidFill>
                <a:latin typeface="Arial"/>
                <a:cs typeface="Arial"/>
              </a:rPr>
              <a:t>Parte 2</a:t>
            </a:r>
            <a:r>
              <a:rPr lang="es-419">
                <a:solidFill>
                  <a:schemeClr val="bg1"/>
                </a:solidFill>
                <a:latin typeface="Arial"/>
                <a:cs typeface="Arial"/>
              </a:rPr>
              <a:t>. Elimine este cuadro una vez completadas las dispositivas.</a:t>
            </a:r>
          </a:p>
        </p:txBody>
      </p:sp>
    </p:spTree>
    <p:extLst>
      <p:ext uri="{BB962C8B-B14F-4D97-AF65-F5344CB8AC3E}">
        <p14:creationId xmlns:p14="http://schemas.microsoft.com/office/powerpoint/2010/main" val="2578058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4DA4C-5C09-B4AB-FB7D-AA05EB325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419"/>
              <a:t>Recomendaciones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89851-F965-5873-039F-0A99B75A3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419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07193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2B6CE-61EA-7277-36DC-5F3B86033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726"/>
            <a:ext cx="10515600" cy="1087808"/>
          </a:xfrm>
        </p:spPr>
        <p:txBody>
          <a:bodyPr/>
          <a:lstStyle/>
          <a:p>
            <a:r>
              <a:rPr lang="es-419"/>
              <a:t>Medidas inmediatas</a:t>
            </a:r>
            <a:br>
              <a:rPr lang="es-419"/>
            </a:br>
            <a:r>
              <a:rPr lang="es-419" sz="1800" b="0">
                <a:solidFill>
                  <a:schemeClr val="tx1"/>
                </a:solidFill>
              </a:rPr>
              <a:t>Medidas de aplicación inmediata (por ejemplo, cuando se disponga o se prevea disponer de recursos). </a:t>
            </a:r>
          </a:p>
        </p:txBody>
      </p:sp>
      <p:graphicFrame>
        <p:nvGraphicFramePr>
          <p:cNvPr id="3" name="Table 9">
            <a:extLst>
              <a:ext uri="{FF2B5EF4-FFF2-40B4-BE49-F238E27FC236}">
                <a16:creationId xmlns:a16="http://schemas.microsoft.com/office/drawing/2014/main" id="{7C538A67-E3A6-9615-17D9-037BE54F11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8888768"/>
              </p:ext>
            </p:extLst>
          </p:nvPr>
        </p:nvGraphicFramePr>
        <p:xfrm>
          <a:off x="838201" y="1452934"/>
          <a:ext cx="10801630" cy="4543587"/>
        </p:xfrm>
        <a:graphic>
          <a:graphicData uri="http://schemas.openxmlformats.org/drawingml/2006/table">
            <a:tbl>
              <a:tblPr firstRow="1" bandRow="1"/>
              <a:tblGrid>
                <a:gridCol w="2613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6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51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54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113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919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58393">
                <a:tc>
                  <a:txBody>
                    <a:bodyPr/>
                    <a:lstStyle/>
                    <a:p>
                      <a:pPr algn="l">
                        <a:defRPr sz="1500">
                          <a:solidFill>
                            <a:schemeClr val="accent2">
                              <a:lumOff val="-6352"/>
                            </a:schemeClr>
                          </a:solidFill>
                        </a:defRPr>
                      </a:pPr>
                      <a:endParaRPr sz="1600" b="0" i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horzOverflow="overflow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600" b="1" i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Medida propuesta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600" b="1" i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Cuello de botella </a:t>
                      </a:r>
                      <a:r>
                        <a:rPr lang="es-419" sz="16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abordado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600" b="1" i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Autoridad responsable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600" b="1" i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Fecha de inicio </a:t>
                      </a:r>
                      <a:br>
                        <a:rPr lang="es-419" sz="1600" b="1" i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s-419" sz="1600" b="1" i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 objetivo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600" b="1" i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Fecha final </a:t>
                      </a:r>
                      <a:br>
                        <a:rPr lang="es-419" sz="1600" b="1" i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s-419" sz="1600" b="1" i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 objetivo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s-419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s-419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s-419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</a:t>
                      </a:r>
                    </a:p>
                  </a:txBody>
                  <a:tcPr marL="45720" marR="45720" anchor="ctr" horzOverflow="overflow">
                    <a:lnL w="0">
                      <a:noFill/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s-419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lang="en-US"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s-419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s-419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</a:t>
                      </a:r>
                    </a:p>
                  </a:txBody>
                  <a:tcPr marL="45720" marR="45720" anchor="ctr" horzOverflow="overflow">
                    <a:lnL w="0">
                      <a:noFill/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s-419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s-419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s-419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</a:t>
                      </a:r>
                    </a:p>
                  </a:txBody>
                  <a:tcPr marL="45720" marR="45720" anchor="ctr" horzOverflow="overflow">
                    <a:lnL w="0">
                      <a:noFill/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080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s-419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s-419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s-419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</a:t>
                      </a:r>
                    </a:p>
                  </a:txBody>
                  <a:tcPr marL="45720" marR="45720" anchor="ctr" horzOverflow="overflow">
                    <a:lnL w="0">
                      <a:noFill/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AC79D158-7774-6252-2DE2-914175E51A82}"/>
              </a:ext>
            </a:extLst>
          </p:cNvPr>
          <p:cNvSpPr/>
          <p:nvPr/>
        </p:nvSpPr>
        <p:spPr>
          <a:xfrm>
            <a:off x="8115299" y="0"/>
            <a:ext cx="4076701" cy="9429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419" sz="1600">
                <a:solidFill>
                  <a:schemeClr val="bg1"/>
                </a:solidFill>
                <a:latin typeface="Arial"/>
                <a:cs typeface="Arial"/>
              </a:rPr>
              <a:t>Completar durante la actividad “Aplicar </a:t>
            </a:r>
            <a:br>
              <a:rPr lang="es-419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419" sz="1600">
                <a:solidFill>
                  <a:schemeClr val="bg1"/>
                </a:solidFill>
                <a:latin typeface="Arial"/>
                <a:cs typeface="Arial"/>
              </a:rPr>
              <a:t>7-1-7 a sus propios datos” de la </a:t>
            </a:r>
            <a:r>
              <a:rPr lang="es-419" sz="1600" b="1">
                <a:solidFill>
                  <a:schemeClr val="bg1"/>
                </a:solidFill>
                <a:latin typeface="Arial"/>
                <a:cs typeface="Arial"/>
              </a:rPr>
              <a:t>Parte 4</a:t>
            </a:r>
            <a:r>
              <a:rPr lang="es-419" sz="1600">
                <a:solidFill>
                  <a:schemeClr val="bg1"/>
                </a:solidFill>
                <a:latin typeface="Arial"/>
                <a:cs typeface="Arial"/>
              </a:rPr>
              <a:t>. Elimine este cuadro una vez completada la diapositiva.</a:t>
            </a:r>
          </a:p>
        </p:txBody>
      </p:sp>
    </p:spTree>
    <p:extLst>
      <p:ext uri="{BB962C8B-B14F-4D97-AF65-F5344CB8AC3E}">
        <p14:creationId xmlns:p14="http://schemas.microsoft.com/office/powerpoint/2010/main" val="3605368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2B6CE-61EA-7277-36DC-5F3B86033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4026"/>
            <a:ext cx="11083724" cy="1087808"/>
          </a:xfrm>
        </p:spPr>
        <p:txBody>
          <a:bodyPr/>
          <a:lstStyle/>
          <a:p>
            <a:r>
              <a:rPr lang="es-419">
                <a:latin typeface="Arial"/>
                <a:cs typeface="Arial"/>
              </a:rPr>
              <a:t>Medidas a  largo plazo</a:t>
            </a:r>
            <a:br>
              <a:rPr lang="es-419"/>
            </a:br>
            <a:r>
              <a:rPr lang="es-419" sz="1600" b="0">
                <a:solidFill>
                  <a:schemeClr val="tx1"/>
                </a:solidFill>
                <a:latin typeface="Arial"/>
                <a:cs typeface="Arial"/>
              </a:rPr>
              <a:t>Medidas para la planificación y el financiamiento a más largo plazo (p. ej., a través de ciclos de planificación y presupuesto)</a:t>
            </a:r>
          </a:p>
        </p:txBody>
      </p:sp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24FB0B10-8AA1-CD5E-749F-8899D2ECCF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140856"/>
              </p:ext>
            </p:extLst>
          </p:nvPr>
        </p:nvGraphicFramePr>
        <p:xfrm>
          <a:off x="838199" y="1522384"/>
          <a:ext cx="10813800" cy="4543587"/>
        </p:xfrm>
        <a:graphic>
          <a:graphicData uri="http://schemas.openxmlformats.org/drawingml/2006/table">
            <a:tbl>
              <a:tblPr firstRow="1" bandRow="1"/>
              <a:tblGrid>
                <a:gridCol w="252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23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93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071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58393">
                <a:tc>
                  <a:txBody>
                    <a:bodyPr/>
                    <a:lstStyle/>
                    <a:p>
                      <a:pPr algn="l">
                        <a:defRPr sz="1500">
                          <a:solidFill>
                            <a:schemeClr val="accent2">
                              <a:lumOff val="-6352"/>
                            </a:schemeClr>
                          </a:solidFill>
                        </a:defRPr>
                      </a:pPr>
                      <a:endParaRPr sz="1600" b="0" i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horzOverflow="overflow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6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  <a:t>Medida propuesta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6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  <a:t>Cuello de botella</a:t>
                      </a:r>
                      <a:r>
                        <a:rPr lang="es-419" sz="1600" b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419" sz="16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  <a:t>abordado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6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  <a:t>Autoridad responsable</a:t>
                      </a:r>
                      <a:r>
                        <a:rPr lang="es-419" sz="16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5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  <a:t>Oportunidades de planificación y financiamiento</a:t>
                      </a:r>
                      <a:br>
                        <a:rPr lang="es-419" sz="16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</a:br>
                      <a:r>
                        <a:rPr lang="es-419" sz="1200" b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  <a:t>(p. ej., incorporar en los NAPHS, propuestas de financiamiento)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s-419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s-419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lang="en-US"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s-419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080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s-419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DBF7933D-F148-313B-0F77-E2E3767580EF}"/>
              </a:ext>
            </a:extLst>
          </p:cNvPr>
          <p:cNvSpPr/>
          <p:nvPr/>
        </p:nvSpPr>
        <p:spPr>
          <a:xfrm>
            <a:off x="8072437" y="0"/>
            <a:ext cx="4119563" cy="9429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419" sz="1600">
                <a:solidFill>
                  <a:schemeClr val="bg1"/>
                </a:solidFill>
                <a:latin typeface="Arial"/>
                <a:cs typeface="Arial"/>
              </a:rPr>
              <a:t>Completar durante la actividad “Aplicar </a:t>
            </a:r>
            <a:br>
              <a:rPr lang="es-419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419" sz="1600">
                <a:solidFill>
                  <a:schemeClr val="bg1"/>
                </a:solidFill>
                <a:latin typeface="Arial"/>
                <a:cs typeface="Arial"/>
              </a:rPr>
              <a:t>7-1-7 a sus propios datos” de la </a:t>
            </a:r>
            <a:r>
              <a:rPr lang="es-419" sz="1600" b="1">
                <a:solidFill>
                  <a:schemeClr val="bg1"/>
                </a:solidFill>
                <a:latin typeface="Arial"/>
                <a:cs typeface="Arial"/>
              </a:rPr>
              <a:t>Parte 4</a:t>
            </a:r>
            <a:r>
              <a:rPr lang="es-419" sz="1600">
                <a:solidFill>
                  <a:schemeClr val="bg1"/>
                </a:solidFill>
                <a:latin typeface="Arial"/>
                <a:cs typeface="Arial"/>
              </a:rPr>
              <a:t>. Elimine este cuadro una vez completada la diapositiva.</a:t>
            </a:r>
          </a:p>
        </p:txBody>
      </p:sp>
    </p:spTree>
    <p:extLst>
      <p:ext uri="{BB962C8B-B14F-4D97-AF65-F5344CB8AC3E}">
        <p14:creationId xmlns:p14="http://schemas.microsoft.com/office/powerpoint/2010/main" val="2419400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2AFEC-78C6-F4CD-955C-919718EB9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419"/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693599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4DA4C-5C09-B4AB-FB7D-AA05EB325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419"/>
              <a:t>Contexto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89851-F965-5873-039F-0A99B75A3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419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1491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9E02C-F770-E755-CE97-2810FA804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419"/>
              <a:t>Narración del evento</a:t>
            </a:r>
            <a:br>
              <a:rPr lang="es-419"/>
            </a:br>
            <a:r>
              <a:rPr lang="es-419" sz="2400" b="0" err="1">
                <a:solidFill>
                  <a:schemeClr val="tx1"/>
                </a:solidFill>
              </a:rPr>
              <a:t>Evento</a:t>
            </a:r>
            <a:r>
              <a:rPr lang="es-419" sz="2400" b="0">
                <a:solidFill>
                  <a:schemeClr val="tx1"/>
                </a:solidFill>
              </a:rPr>
              <a:t>, lugar, duración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76447-05CE-AA34-D342-D54080E72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5951" y="1345223"/>
            <a:ext cx="6693029" cy="5326145"/>
          </a:xfrm>
        </p:spPr>
        <p:txBody>
          <a:bodyPr/>
          <a:lstStyle/>
          <a:p>
            <a:r>
              <a:rPr lang="es-419"/>
              <a:t>descripción del evento</a:t>
            </a:r>
          </a:p>
          <a:p>
            <a:r>
              <a:rPr lang="es-419"/>
              <a:t>descripción de la investigación</a:t>
            </a:r>
          </a:p>
          <a:p>
            <a:r>
              <a:rPr lang="es-419"/>
              <a:t>principales conclusiones de la investigación </a:t>
            </a:r>
          </a:p>
          <a:p>
            <a:r>
              <a:rPr lang="es-419"/>
              <a:t>medidas adoptadas </a:t>
            </a:r>
          </a:p>
          <a:p>
            <a:r>
              <a:rPr lang="es-419"/>
              <a:t>repercusiones para la salud pública y recomendaciones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C14A2B-907E-B69C-BF2A-9C8107A0859A}"/>
              </a:ext>
            </a:extLst>
          </p:cNvPr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r>
              <a:rPr lang="es-419"/>
              <a:t>Escriba una breve </a:t>
            </a:r>
            <a:br>
              <a:rPr lang="es-419"/>
            </a:br>
            <a:r>
              <a:rPr lang="es-419"/>
              <a:t>narración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DA2F9A-2D35-3D86-23CB-7BD8E193C7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2000"/>
          </a:blip>
          <a:srcRect l="29104"/>
          <a:stretch/>
        </p:blipFill>
        <p:spPr>
          <a:xfrm>
            <a:off x="0" y="6000571"/>
            <a:ext cx="6096000" cy="8737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CEFA9C-FA01-979B-02C0-A74AE7BCBB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2000"/>
          </a:blip>
          <a:srcRect r="50000"/>
          <a:stretch/>
        </p:blipFill>
        <p:spPr>
          <a:xfrm>
            <a:off x="7892715" y="6000571"/>
            <a:ext cx="4299285" cy="8737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83BD209-D69F-D728-079D-DC4BE5CE51B3}"/>
              </a:ext>
            </a:extLst>
          </p:cNvPr>
          <p:cNvSpPr/>
          <p:nvPr/>
        </p:nvSpPr>
        <p:spPr>
          <a:xfrm>
            <a:off x="7886701" y="184727"/>
            <a:ext cx="4305300" cy="8286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419">
                <a:solidFill>
                  <a:schemeClr val="bg1"/>
                </a:solidFill>
                <a:latin typeface="Arial"/>
                <a:cs typeface="Arial"/>
              </a:rPr>
              <a:t>Omita esta diapositiva durante la actividad de ‘Aplicar 7-1-7 a sus propios datos’ </a:t>
            </a:r>
          </a:p>
        </p:txBody>
      </p:sp>
    </p:spTree>
    <p:extLst>
      <p:ext uri="{BB962C8B-B14F-4D97-AF65-F5344CB8AC3E}">
        <p14:creationId xmlns:p14="http://schemas.microsoft.com/office/powerpoint/2010/main" val="1618432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82DBD-54BA-7F2D-C953-79DBDF7F0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041" y="365126"/>
            <a:ext cx="5685890" cy="1087808"/>
          </a:xfrm>
        </p:spPr>
        <p:txBody>
          <a:bodyPr/>
          <a:lstStyle/>
          <a:p>
            <a:r>
              <a:rPr lang="es-419">
                <a:solidFill>
                  <a:schemeClr val="accent1"/>
                </a:solidFill>
              </a:rPr>
              <a:t>Información epidemiológica</a:t>
            </a:r>
          </a:p>
        </p:txBody>
      </p:sp>
      <p:sp>
        <p:nvSpPr>
          <p:cNvPr id="3" name="Rectangle">
            <a:extLst>
              <a:ext uri="{FF2B5EF4-FFF2-40B4-BE49-F238E27FC236}">
                <a16:creationId xmlns:a16="http://schemas.microsoft.com/office/drawing/2014/main" id="{E3E001E3-5FBE-A1B8-AFBE-31C1B8CBB63B}"/>
              </a:ext>
            </a:extLst>
          </p:cNvPr>
          <p:cNvSpPr/>
          <p:nvPr/>
        </p:nvSpPr>
        <p:spPr>
          <a:xfrm>
            <a:off x="8058580" y="0"/>
            <a:ext cx="4133420" cy="6403365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pi curve">
            <a:extLst>
              <a:ext uri="{FF2B5EF4-FFF2-40B4-BE49-F238E27FC236}">
                <a16:creationId xmlns:a16="http://schemas.microsoft.com/office/drawing/2014/main" id="{D25FF742-B176-BE8A-4E45-58B8FBDAD475}"/>
              </a:ext>
            </a:extLst>
          </p:cNvPr>
          <p:cNvSpPr/>
          <p:nvPr/>
        </p:nvSpPr>
        <p:spPr>
          <a:xfrm>
            <a:off x="553621" y="1280964"/>
            <a:ext cx="7317312" cy="5122401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/>
          </a:lstStyle>
          <a:p>
            <a:br>
              <a:rPr lang="es-41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41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41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41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41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41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41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41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41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41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41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41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41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41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41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Curva epidémica de entrada</a:t>
            </a:r>
          </a:p>
        </p:txBody>
      </p:sp>
      <p:sp>
        <p:nvSpPr>
          <p:cNvPr id="5" name="Cases ###">
            <a:extLst>
              <a:ext uri="{FF2B5EF4-FFF2-40B4-BE49-F238E27FC236}">
                <a16:creationId xmlns:a16="http://schemas.microsoft.com/office/drawing/2014/main" id="{5E31A4F2-23C0-137A-7239-BF370EAF97A0}"/>
              </a:ext>
            </a:extLst>
          </p:cNvPr>
          <p:cNvSpPr/>
          <p:nvPr/>
        </p:nvSpPr>
        <p:spPr>
          <a:xfrm>
            <a:off x="8421453" y="486391"/>
            <a:ext cx="1625533" cy="1154241"/>
          </a:xfrm>
          <a:prstGeom prst="roundRect">
            <a:avLst>
              <a:gd name="adj" fmla="val 7562"/>
            </a:avLst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eaths ###">
            <a:extLst>
              <a:ext uri="{FF2B5EF4-FFF2-40B4-BE49-F238E27FC236}">
                <a16:creationId xmlns:a16="http://schemas.microsoft.com/office/drawing/2014/main" id="{4DAD17D6-25C2-15CC-1313-D6EDC23D52BF}"/>
              </a:ext>
            </a:extLst>
          </p:cNvPr>
          <p:cNvSpPr/>
          <p:nvPr/>
        </p:nvSpPr>
        <p:spPr>
          <a:xfrm>
            <a:off x="10169640" y="486391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s ###">
            <a:extLst>
              <a:ext uri="{FF2B5EF4-FFF2-40B4-BE49-F238E27FC236}">
                <a16:creationId xmlns:a16="http://schemas.microsoft.com/office/drawing/2014/main" id="{F873462B-9911-6787-DD13-A249AC879B35}"/>
              </a:ext>
            </a:extLst>
          </p:cNvPr>
          <p:cNvSpPr/>
          <p:nvPr/>
        </p:nvSpPr>
        <p:spPr>
          <a:xfrm>
            <a:off x="8447034" y="2063275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eaths ###">
            <a:extLst>
              <a:ext uri="{FF2B5EF4-FFF2-40B4-BE49-F238E27FC236}">
                <a16:creationId xmlns:a16="http://schemas.microsoft.com/office/drawing/2014/main" id="{C3B4C0CA-3E32-C277-A5B2-4D31C4D41ABA}"/>
              </a:ext>
            </a:extLst>
          </p:cNvPr>
          <p:cNvSpPr/>
          <p:nvPr/>
        </p:nvSpPr>
        <p:spPr>
          <a:xfrm>
            <a:off x="10195222" y="2063275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ses ###">
            <a:extLst>
              <a:ext uri="{FF2B5EF4-FFF2-40B4-BE49-F238E27FC236}">
                <a16:creationId xmlns:a16="http://schemas.microsoft.com/office/drawing/2014/main" id="{B0D3CEA0-7463-0920-70B8-2B4468A5A11B}"/>
              </a:ext>
            </a:extLst>
          </p:cNvPr>
          <p:cNvSpPr/>
          <p:nvPr/>
        </p:nvSpPr>
        <p:spPr>
          <a:xfrm>
            <a:off x="8427162" y="3640159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Deaths ###">
            <a:extLst>
              <a:ext uri="{FF2B5EF4-FFF2-40B4-BE49-F238E27FC236}">
                <a16:creationId xmlns:a16="http://schemas.microsoft.com/office/drawing/2014/main" id="{1F97C459-9A37-AAB0-569E-3CB1BEBDD77C}"/>
              </a:ext>
            </a:extLst>
          </p:cNvPr>
          <p:cNvSpPr/>
          <p:nvPr/>
        </p:nvSpPr>
        <p:spPr>
          <a:xfrm>
            <a:off x="10175350" y="3640159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spected">
            <a:extLst>
              <a:ext uri="{FF2B5EF4-FFF2-40B4-BE49-F238E27FC236}">
                <a16:creationId xmlns:a16="http://schemas.microsoft.com/office/drawing/2014/main" id="{FC4F36A7-FCFC-4E1D-0E10-A53E618F6358}"/>
              </a:ext>
            </a:extLst>
          </p:cNvPr>
          <p:cNvSpPr txBox="1"/>
          <p:nvPr/>
        </p:nvSpPr>
        <p:spPr>
          <a:xfrm>
            <a:off x="8395747" y="144799"/>
            <a:ext cx="1196800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r>
              <a:rPr lang="es-419">
                <a:latin typeface="Arial" panose="020B0604020202020204" pitchFamily="34" charset="0"/>
                <a:cs typeface="Arial" panose="020B0604020202020204" pitchFamily="34" charset="0"/>
              </a:rPr>
              <a:t>Presuntos</a:t>
            </a:r>
          </a:p>
        </p:txBody>
      </p:sp>
      <p:sp>
        <p:nvSpPr>
          <p:cNvPr id="12" name="Confirmed">
            <a:extLst>
              <a:ext uri="{FF2B5EF4-FFF2-40B4-BE49-F238E27FC236}">
                <a16:creationId xmlns:a16="http://schemas.microsoft.com/office/drawing/2014/main" id="{30514D47-9121-FDC7-0C8D-5174B37762D6}"/>
              </a:ext>
            </a:extLst>
          </p:cNvPr>
          <p:cNvSpPr txBox="1"/>
          <p:nvPr/>
        </p:nvSpPr>
        <p:spPr>
          <a:xfrm>
            <a:off x="8411171" y="1717215"/>
            <a:ext cx="1182373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r>
              <a:rPr lang="es-419">
                <a:latin typeface="Arial" panose="020B0604020202020204" pitchFamily="34" charset="0"/>
                <a:cs typeface="Arial" panose="020B0604020202020204" pitchFamily="34" charset="0"/>
              </a:rPr>
              <a:t>Confirmados</a:t>
            </a:r>
          </a:p>
        </p:txBody>
      </p:sp>
      <p:sp>
        <p:nvSpPr>
          <p:cNvPr id="13" name="Probable">
            <a:extLst>
              <a:ext uri="{FF2B5EF4-FFF2-40B4-BE49-F238E27FC236}">
                <a16:creationId xmlns:a16="http://schemas.microsoft.com/office/drawing/2014/main" id="{8AFC14B5-6A5D-1D2D-0A7F-66915B0B5386}"/>
              </a:ext>
            </a:extLst>
          </p:cNvPr>
          <p:cNvSpPr txBox="1"/>
          <p:nvPr/>
        </p:nvSpPr>
        <p:spPr>
          <a:xfrm>
            <a:off x="8395747" y="3289632"/>
            <a:ext cx="1026882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r>
              <a:rPr lang="es-419">
                <a:latin typeface="Arial" panose="020B0604020202020204" pitchFamily="34" charset="0"/>
                <a:cs typeface="Arial" panose="020B0604020202020204" pitchFamily="34" charset="0"/>
              </a:rPr>
              <a:t>Probables</a:t>
            </a:r>
          </a:p>
        </p:txBody>
      </p:sp>
      <p:sp>
        <p:nvSpPr>
          <p:cNvPr id="14" name="Period (start and end dates) MM/DD/YY – MM/DD/YY">
            <a:extLst>
              <a:ext uri="{FF2B5EF4-FFF2-40B4-BE49-F238E27FC236}">
                <a16:creationId xmlns:a16="http://schemas.microsoft.com/office/drawing/2014/main" id="{DFEC1E18-300C-00B0-C145-621F05260DA2}"/>
              </a:ext>
            </a:extLst>
          </p:cNvPr>
          <p:cNvSpPr/>
          <p:nvPr/>
        </p:nvSpPr>
        <p:spPr>
          <a:xfrm>
            <a:off x="545041" y="1280964"/>
            <a:ext cx="7334344" cy="948153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65760" tIns="45720" rIns="45719" bIns="45720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s-419" b="1">
                <a:latin typeface="Arial" panose="020B0604020202020204" pitchFamily="34" charset="0"/>
                <a:cs typeface="Arial" panose="020B0604020202020204" pitchFamily="34" charset="0"/>
              </a:rPr>
              <a:t>Período </a:t>
            </a:r>
          </a:p>
          <a:p>
            <a:r>
              <a:rPr lang="es-419">
                <a:latin typeface="Arial" panose="020B0604020202020204" pitchFamily="34" charset="0"/>
                <a:cs typeface="Arial" panose="020B0604020202020204" pitchFamily="34" charset="0"/>
              </a:rPr>
              <a:t>DD/MM/AA (Fecha de inicio) - DD/MM/AA (Fecha de finalización)</a:t>
            </a:r>
          </a:p>
        </p:txBody>
      </p:sp>
      <p:sp>
        <p:nvSpPr>
          <p:cNvPr id="15" name="%">
            <a:extLst>
              <a:ext uri="{FF2B5EF4-FFF2-40B4-BE49-F238E27FC236}">
                <a16:creationId xmlns:a16="http://schemas.microsoft.com/office/drawing/2014/main" id="{D46DFFAF-C2F4-94CB-C98E-1B5CFBB24B04}"/>
              </a:ext>
            </a:extLst>
          </p:cNvPr>
          <p:cNvSpPr/>
          <p:nvPr/>
        </p:nvSpPr>
        <p:spPr>
          <a:xfrm>
            <a:off x="8421453" y="5349295"/>
            <a:ext cx="3355494" cy="899624"/>
          </a:xfrm>
          <a:prstGeom prst="roundRect">
            <a:avLst>
              <a:gd name="adj" fmla="val 8482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b"/>
          <a:lstStyle/>
          <a:p>
            <a:pPr algn="ctr">
              <a:lnSpc>
                <a:spcPct val="20000"/>
              </a:lnSpc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FR among confirmed cases">
            <a:extLst>
              <a:ext uri="{FF2B5EF4-FFF2-40B4-BE49-F238E27FC236}">
                <a16:creationId xmlns:a16="http://schemas.microsoft.com/office/drawing/2014/main" id="{E71E71D0-A8A3-C9FB-AC9B-FCB24B720931}"/>
              </a:ext>
            </a:extLst>
          </p:cNvPr>
          <p:cNvSpPr txBox="1"/>
          <p:nvPr/>
        </p:nvSpPr>
        <p:spPr>
          <a:xfrm>
            <a:off x="8447034" y="4855752"/>
            <a:ext cx="2592503" cy="523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419" sz="1400">
                <a:latin typeface="Arial" panose="020B0604020202020204" pitchFamily="34" charset="0"/>
                <a:cs typeface="Arial" panose="020B0604020202020204" pitchFamily="34" charset="0"/>
              </a:rPr>
              <a:t>Tasa de letalidad (CFR) entre </a:t>
            </a:r>
            <a:br>
              <a:rPr lang="es-419" sz="1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419" sz="1400">
                <a:latin typeface="Arial" panose="020B0604020202020204" pitchFamily="34" charset="0"/>
                <a:cs typeface="Arial" panose="020B0604020202020204" pitchFamily="34" charset="0"/>
              </a:rPr>
              <a:t>los casos confirmados</a:t>
            </a:r>
          </a:p>
        </p:txBody>
      </p:sp>
      <p:sp>
        <p:nvSpPr>
          <p:cNvPr id="17" name="Suspected">
            <a:extLst>
              <a:ext uri="{FF2B5EF4-FFF2-40B4-BE49-F238E27FC236}">
                <a16:creationId xmlns:a16="http://schemas.microsoft.com/office/drawing/2014/main" id="{8F8E7484-2C9A-AE7F-CFA9-3B3023A595C8}"/>
              </a:ext>
            </a:extLst>
          </p:cNvPr>
          <p:cNvSpPr txBox="1"/>
          <p:nvPr/>
        </p:nvSpPr>
        <p:spPr>
          <a:xfrm>
            <a:off x="8481994" y="579516"/>
            <a:ext cx="736738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s-419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</a:p>
        </p:txBody>
      </p:sp>
      <p:sp>
        <p:nvSpPr>
          <p:cNvPr id="18" name="Suspected">
            <a:extLst>
              <a:ext uri="{FF2B5EF4-FFF2-40B4-BE49-F238E27FC236}">
                <a16:creationId xmlns:a16="http://schemas.microsoft.com/office/drawing/2014/main" id="{46A6FF45-8FDF-4380-E94C-E3B5AD809E07}"/>
              </a:ext>
            </a:extLst>
          </p:cNvPr>
          <p:cNvSpPr txBox="1"/>
          <p:nvPr/>
        </p:nvSpPr>
        <p:spPr>
          <a:xfrm>
            <a:off x="10210487" y="579516"/>
            <a:ext cx="820095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s-419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Muertes</a:t>
            </a:r>
          </a:p>
        </p:txBody>
      </p:sp>
      <p:sp>
        <p:nvSpPr>
          <p:cNvPr id="19" name="Suspected">
            <a:extLst>
              <a:ext uri="{FF2B5EF4-FFF2-40B4-BE49-F238E27FC236}">
                <a16:creationId xmlns:a16="http://schemas.microsoft.com/office/drawing/2014/main" id="{E2185667-FF45-B80D-6217-FC57FA53DBE3}"/>
              </a:ext>
            </a:extLst>
          </p:cNvPr>
          <p:cNvSpPr txBox="1"/>
          <p:nvPr/>
        </p:nvSpPr>
        <p:spPr>
          <a:xfrm>
            <a:off x="8497222" y="772197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s-419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0" name="Suspected">
            <a:extLst>
              <a:ext uri="{FF2B5EF4-FFF2-40B4-BE49-F238E27FC236}">
                <a16:creationId xmlns:a16="http://schemas.microsoft.com/office/drawing/2014/main" id="{5F4720CB-560F-DC98-86CA-7D9B30719A39}"/>
              </a:ext>
            </a:extLst>
          </p:cNvPr>
          <p:cNvSpPr txBox="1"/>
          <p:nvPr/>
        </p:nvSpPr>
        <p:spPr>
          <a:xfrm>
            <a:off x="10255500" y="770167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s-419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1" name="Suspected">
            <a:extLst>
              <a:ext uri="{FF2B5EF4-FFF2-40B4-BE49-F238E27FC236}">
                <a16:creationId xmlns:a16="http://schemas.microsoft.com/office/drawing/2014/main" id="{CE096522-AF2A-B352-5F4C-57B084E281FD}"/>
              </a:ext>
            </a:extLst>
          </p:cNvPr>
          <p:cNvSpPr txBox="1"/>
          <p:nvPr/>
        </p:nvSpPr>
        <p:spPr>
          <a:xfrm>
            <a:off x="8505888" y="2144326"/>
            <a:ext cx="736738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s-419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</a:p>
        </p:txBody>
      </p:sp>
      <p:sp>
        <p:nvSpPr>
          <p:cNvPr id="22" name="Suspected">
            <a:extLst>
              <a:ext uri="{FF2B5EF4-FFF2-40B4-BE49-F238E27FC236}">
                <a16:creationId xmlns:a16="http://schemas.microsoft.com/office/drawing/2014/main" id="{C2C45B33-2D4D-453C-339E-B1413D3463CF}"/>
              </a:ext>
            </a:extLst>
          </p:cNvPr>
          <p:cNvSpPr txBox="1"/>
          <p:nvPr/>
        </p:nvSpPr>
        <p:spPr>
          <a:xfrm>
            <a:off x="10234381" y="2144326"/>
            <a:ext cx="820095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s-419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Muertes</a:t>
            </a:r>
          </a:p>
        </p:txBody>
      </p:sp>
      <p:sp>
        <p:nvSpPr>
          <p:cNvPr id="23" name="Suspected">
            <a:extLst>
              <a:ext uri="{FF2B5EF4-FFF2-40B4-BE49-F238E27FC236}">
                <a16:creationId xmlns:a16="http://schemas.microsoft.com/office/drawing/2014/main" id="{F190763D-D62B-856D-AF45-EF8825772242}"/>
              </a:ext>
            </a:extLst>
          </p:cNvPr>
          <p:cNvSpPr txBox="1"/>
          <p:nvPr/>
        </p:nvSpPr>
        <p:spPr>
          <a:xfrm>
            <a:off x="8521116" y="2337007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s-419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4" name="Suspected">
            <a:extLst>
              <a:ext uri="{FF2B5EF4-FFF2-40B4-BE49-F238E27FC236}">
                <a16:creationId xmlns:a16="http://schemas.microsoft.com/office/drawing/2014/main" id="{4CDD06BD-92A6-9760-2EC7-1E027843CEB8}"/>
              </a:ext>
            </a:extLst>
          </p:cNvPr>
          <p:cNvSpPr txBox="1"/>
          <p:nvPr/>
        </p:nvSpPr>
        <p:spPr>
          <a:xfrm>
            <a:off x="10279394" y="2334977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s-419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5" name="Suspected">
            <a:extLst>
              <a:ext uri="{FF2B5EF4-FFF2-40B4-BE49-F238E27FC236}">
                <a16:creationId xmlns:a16="http://schemas.microsoft.com/office/drawing/2014/main" id="{E355830A-9909-817E-91E0-057F71C87B20}"/>
              </a:ext>
            </a:extLst>
          </p:cNvPr>
          <p:cNvSpPr txBox="1"/>
          <p:nvPr/>
        </p:nvSpPr>
        <p:spPr>
          <a:xfrm>
            <a:off x="8497924" y="3721210"/>
            <a:ext cx="736738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s-419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</a:p>
        </p:txBody>
      </p:sp>
      <p:sp>
        <p:nvSpPr>
          <p:cNvPr id="26" name="Suspected">
            <a:extLst>
              <a:ext uri="{FF2B5EF4-FFF2-40B4-BE49-F238E27FC236}">
                <a16:creationId xmlns:a16="http://schemas.microsoft.com/office/drawing/2014/main" id="{6B18EDA0-7321-7800-279E-E72D3A274DB2}"/>
              </a:ext>
            </a:extLst>
          </p:cNvPr>
          <p:cNvSpPr txBox="1"/>
          <p:nvPr/>
        </p:nvSpPr>
        <p:spPr>
          <a:xfrm>
            <a:off x="10226417" y="3721210"/>
            <a:ext cx="820095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s-419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Muertes</a:t>
            </a:r>
          </a:p>
        </p:txBody>
      </p:sp>
      <p:sp>
        <p:nvSpPr>
          <p:cNvPr id="27" name="Suspected">
            <a:extLst>
              <a:ext uri="{FF2B5EF4-FFF2-40B4-BE49-F238E27FC236}">
                <a16:creationId xmlns:a16="http://schemas.microsoft.com/office/drawing/2014/main" id="{B0BEBFA6-1146-F688-9E9F-855658BD5B6E}"/>
              </a:ext>
            </a:extLst>
          </p:cNvPr>
          <p:cNvSpPr txBox="1"/>
          <p:nvPr/>
        </p:nvSpPr>
        <p:spPr>
          <a:xfrm>
            <a:off x="8513152" y="3913891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s-419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8" name="Suspected">
            <a:extLst>
              <a:ext uri="{FF2B5EF4-FFF2-40B4-BE49-F238E27FC236}">
                <a16:creationId xmlns:a16="http://schemas.microsoft.com/office/drawing/2014/main" id="{64B914BB-C640-70CD-2196-38247C305C1F}"/>
              </a:ext>
            </a:extLst>
          </p:cNvPr>
          <p:cNvSpPr txBox="1"/>
          <p:nvPr/>
        </p:nvSpPr>
        <p:spPr>
          <a:xfrm>
            <a:off x="10271430" y="3911861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s-419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9" name="Suspected">
            <a:extLst>
              <a:ext uri="{FF2B5EF4-FFF2-40B4-BE49-F238E27FC236}">
                <a16:creationId xmlns:a16="http://schemas.microsoft.com/office/drawing/2014/main" id="{31D849FE-4EAF-6CBC-B067-B0F1C52E8266}"/>
              </a:ext>
            </a:extLst>
          </p:cNvPr>
          <p:cNvSpPr txBox="1"/>
          <p:nvPr/>
        </p:nvSpPr>
        <p:spPr>
          <a:xfrm>
            <a:off x="9897726" y="5420790"/>
            <a:ext cx="502700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es-419" sz="36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218A77A-F3D5-141B-4415-462BA2724130}"/>
              </a:ext>
            </a:extLst>
          </p:cNvPr>
          <p:cNvSpPr/>
          <p:nvPr/>
        </p:nvSpPr>
        <p:spPr>
          <a:xfrm>
            <a:off x="7886701" y="0"/>
            <a:ext cx="4305300" cy="8286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419">
                <a:solidFill>
                  <a:schemeClr val="bg1"/>
                </a:solidFill>
                <a:latin typeface="Arial"/>
                <a:cs typeface="Arial"/>
              </a:rPr>
              <a:t>Omita esta diapositiva durante la actividad de ‘Aplicar 7-1-7 a sus propios datos’ </a:t>
            </a:r>
          </a:p>
        </p:txBody>
      </p:sp>
    </p:spTree>
    <p:extLst>
      <p:ext uri="{BB962C8B-B14F-4D97-AF65-F5344CB8AC3E}">
        <p14:creationId xmlns:p14="http://schemas.microsoft.com/office/powerpoint/2010/main" val="3842413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4DA4C-5C09-B4AB-FB7D-AA05EB325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419"/>
              <a:t>Métricas 7-1-7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89851-F965-5873-039F-0A99B75A3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419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71739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">
            <a:extLst>
              <a:ext uri="{FF2B5EF4-FFF2-40B4-BE49-F238E27FC236}">
                <a16:creationId xmlns:a16="http://schemas.microsoft.com/office/drawing/2014/main" id="{AF5CF385-9B11-BC55-34D4-827AB630441F}"/>
              </a:ext>
            </a:extLst>
          </p:cNvPr>
          <p:cNvSpPr/>
          <p:nvPr/>
        </p:nvSpPr>
        <p:spPr>
          <a:xfrm>
            <a:off x="10008427" y="3872551"/>
            <a:ext cx="1619997" cy="5192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64CA79">
                  <a:alpha val="75838"/>
                </a:srgbClr>
              </a:gs>
              <a:gs pos="100000">
                <a:schemeClr val="accent1">
                  <a:lumMod val="30000"/>
                  <a:lumOff val="70000"/>
                  <a:alpha val="62484"/>
                </a:schemeClr>
              </a:gs>
            </a:gsLst>
            <a:lin ang="0" scaled="0"/>
          </a:gradFill>
          <a:ln w="12700">
            <a:miter lim="400000"/>
          </a:ln>
        </p:spPr>
        <p:txBody>
          <a:bodyPr lIns="45719" rIns="45719" anchor="ctr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ETECT 7 DAYS to detect a suspected infectious disease outbreak">
            <a:extLst>
              <a:ext uri="{FF2B5EF4-FFF2-40B4-BE49-F238E27FC236}">
                <a16:creationId xmlns:a16="http://schemas.microsoft.com/office/drawing/2014/main" id="{9E951D02-2C68-46B2-98A7-A2235D709C94}"/>
              </a:ext>
            </a:extLst>
          </p:cNvPr>
          <p:cNvSpPr txBox="1"/>
          <p:nvPr/>
        </p:nvSpPr>
        <p:spPr>
          <a:xfrm>
            <a:off x="479424" y="2130197"/>
            <a:ext cx="1704832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 anchor="ctr">
            <a:spAutoFit/>
          </a:bodyPr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">
            <a:extLst>
              <a:ext uri="{FF2B5EF4-FFF2-40B4-BE49-F238E27FC236}">
                <a16:creationId xmlns:a16="http://schemas.microsoft.com/office/drawing/2014/main" id="{9F70526E-DF7A-4C62-F62D-683801824ED4}"/>
              </a:ext>
            </a:extLst>
          </p:cNvPr>
          <p:cNvSpPr/>
          <p:nvPr/>
        </p:nvSpPr>
        <p:spPr>
          <a:xfrm>
            <a:off x="416039" y="3871697"/>
            <a:ext cx="3703516" cy="5087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>
                  <a:alpha val="55982"/>
                </a:schemeClr>
              </a:gs>
              <a:gs pos="100000">
                <a:srgbClr val="FF7375">
                  <a:alpha val="72750"/>
                </a:srgbClr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">
            <a:extLst>
              <a:ext uri="{FF2B5EF4-FFF2-40B4-BE49-F238E27FC236}">
                <a16:creationId xmlns:a16="http://schemas.microsoft.com/office/drawing/2014/main" id="{A09B15C5-FA1D-7068-7730-904F2C7BA931}"/>
              </a:ext>
            </a:extLst>
          </p:cNvPr>
          <p:cNvSpPr/>
          <p:nvPr/>
        </p:nvSpPr>
        <p:spPr>
          <a:xfrm>
            <a:off x="3643737" y="3873331"/>
            <a:ext cx="3669778" cy="50711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7375">
                  <a:alpha val="47116"/>
                </a:srgbClr>
              </a:gs>
              <a:gs pos="100000">
                <a:srgbClr val="E7A649">
                  <a:alpha val="73933"/>
                </a:srgbClr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le">
            <a:extLst>
              <a:ext uri="{FF2B5EF4-FFF2-40B4-BE49-F238E27FC236}">
                <a16:creationId xmlns:a16="http://schemas.microsoft.com/office/drawing/2014/main" id="{DE36FCE7-C48D-C0AD-28B3-EAC4271A9E58}"/>
              </a:ext>
            </a:extLst>
          </p:cNvPr>
          <p:cNvSpPr/>
          <p:nvPr/>
        </p:nvSpPr>
        <p:spPr>
          <a:xfrm>
            <a:off x="6813678" y="3870683"/>
            <a:ext cx="3695799" cy="51928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7A649">
                  <a:alpha val="55000"/>
                </a:srgbClr>
              </a:gs>
              <a:gs pos="91000">
                <a:srgbClr val="57AD6A">
                  <a:alpha val="68566"/>
                </a:srgbClr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F31146D-D325-B773-6A0D-7214F823B509}"/>
              </a:ext>
            </a:extLst>
          </p:cNvPr>
          <p:cNvGrpSpPr/>
          <p:nvPr/>
        </p:nvGrpSpPr>
        <p:grpSpPr>
          <a:xfrm>
            <a:off x="675056" y="4446356"/>
            <a:ext cx="9571452" cy="363386"/>
            <a:chOff x="515578" y="3159483"/>
            <a:chExt cx="9571452" cy="683468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6DDBC17-F485-D503-4BE5-DDFC9B819857}"/>
                </a:ext>
              </a:extLst>
            </p:cNvPr>
            <p:cNvCxnSpPr>
              <a:cxnSpLocks/>
            </p:cNvCxnSpPr>
            <p:nvPr/>
          </p:nvCxnSpPr>
          <p:spPr>
            <a:xfrm>
              <a:off x="515578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BAA134B-2CAC-8A39-DF1F-A2C58F7C1046}"/>
                </a:ext>
              </a:extLst>
            </p:cNvPr>
            <p:cNvCxnSpPr>
              <a:cxnSpLocks/>
            </p:cNvCxnSpPr>
            <p:nvPr/>
          </p:nvCxnSpPr>
          <p:spPr>
            <a:xfrm>
              <a:off x="3728799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A0FBB66-87EC-160D-E259-F9AD066D16DD}"/>
                </a:ext>
              </a:extLst>
            </p:cNvPr>
            <p:cNvCxnSpPr>
              <a:cxnSpLocks/>
            </p:cNvCxnSpPr>
            <p:nvPr/>
          </p:nvCxnSpPr>
          <p:spPr>
            <a:xfrm>
              <a:off x="6889827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08C3B78-9660-BA7E-531B-B293149BA60E}"/>
                </a:ext>
              </a:extLst>
            </p:cNvPr>
            <p:cNvCxnSpPr>
              <a:cxnSpLocks/>
            </p:cNvCxnSpPr>
            <p:nvPr/>
          </p:nvCxnSpPr>
          <p:spPr>
            <a:xfrm>
              <a:off x="10087030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4EC38C6-DB8E-70B7-2A1D-98A64B63A5B1}"/>
              </a:ext>
            </a:extLst>
          </p:cNvPr>
          <p:cNvSpPr txBox="1"/>
          <p:nvPr/>
        </p:nvSpPr>
        <p:spPr>
          <a:xfrm>
            <a:off x="779790" y="4491437"/>
            <a:ext cx="2986571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es-419" sz="24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Detección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0D8C0F1-0106-61A3-90C3-C5DA25240923}"/>
              </a:ext>
            </a:extLst>
          </p:cNvPr>
          <p:cNvSpPr txBox="1"/>
          <p:nvPr/>
        </p:nvSpPr>
        <p:spPr>
          <a:xfrm>
            <a:off x="4017495" y="4452980"/>
            <a:ext cx="3002624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es-419" sz="240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Notificación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CDA9AFB-ADE8-722B-601A-D2F5A3F40538}"/>
              </a:ext>
            </a:extLst>
          </p:cNvPr>
          <p:cNvSpPr txBox="1"/>
          <p:nvPr/>
        </p:nvSpPr>
        <p:spPr>
          <a:xfrm>
            <a:off x="7255200" y="4452980"/>
            <a:ext cx="2374934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es-419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Respuesta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AAA91E-60CE-7A08-F374-E8A28909EB88}"/>
              </a:ext>
            </a:extLst>
          </p:cNvPr>
          <p:cNvSpPr txBox="1"/>
          <p:nvPr/>
        </p:nvSpPr>
        <p:spPr>
          <a:xfrm>
            <a:off x="619714" y="6194640"/>
            <a:ext cx="611241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es-419" sz="1800" b="1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Evento, ubicación, duración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FD6523B-B749-FAE8-6310-D6709E4CAD2D}"/>
              </a:ext>
            </a:extLst>
          </p:cNvPr>
          <p:cNvSpPr/>
          <p:nvPr/>
        </p:nvSpPr>
        <p:spPr>
          <a:xfrm>
            <a:off x="643970" y="4889620"/>
            <a:ext cx="3177669" cy="531138"/>
          </a:xfrm>
          <a:prstGeom prst="roundRect">
            <a:avLst>
              <a:gd name="adj" fmla="val 715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s-419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Puntualidad</a:t>
            </a:r>
          </a:p>
        </p:txBody>
      </p:sp>
      <p:sp>
        <p:nvSpPr>
          <p:cNvPr id="29" name="# DAYS">
            <a:extLst>
              <a:ext uri="{FF2B5EF4-FFF2-40B4-BE49-F238E27FC236}">
                <a16:creationId xmlns:a16="http://schemas.microsoft.com/office/drawing/2014/main" id="{C81C634D-58A6-8F30-DC1D-243BB572CFB1}"/>
              </a:ext>
            </a:extLst>
          </p:cNvPr>
          <p:cNvSpPr txBox="1"/>
          <p:nvPr/>
        </p:nvSpPr>
        <p:spPr>
          <a:xfrm>
            <a:off x="650824" y="5026840"/>
            <a:ext cx="317081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611835D-9785-0BA8-844B-549382724F0D}"/>
              </a:ext>
            </a:extLst>
          </p:cNvPr>
          <p:cNvSpPr/>
          <p:nvPr/>
        </p:nvSpPr>
        <p:spPr>
          <a:xfrm>
            <a:off x="643969" y="5481543"/>
            <a:ext cx="3177669" cy="547161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s-419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¿Se cumplió el </a:t>
            </a:r>
            <a:br>
              <a:rPr lang="es-419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419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 de 7 días?   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A4800E2-2B0F-D505-7028-C5531E4C8BD6}"/>
              </a:ext>
            </a:extLst>
          </p:cNvPr>
          <p:cNvSpPr txBox="1"/>
          <p:nvPr/>
        </p:nvSpPr>
        <p:spPr>
          <a:xfrm>
            <a:off x="2386721" y="4925142"/>
            <a:ext cx="1527583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419" b="1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</a:t>
            </a:r>
            <a:r>
              <a:rPr lang="es-419" b="1" baseline="3000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s-419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 días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FA8B5BD8-B1D6-2425-5973-C7918EA856A0}"/>
              </a:ext>
            </a:extLst>
          </p:cNvPr>
          <p:cNvSpPr/>
          <p:nvPr/>
        </p:nvSpPr>
        <p:spPr>
          <a:xfrm>
            <a:off x="3907450" y="4889620"/>
            <a:ext cx="3177669" cy="531138"/>
          </a:xfrm>
          <a:prstGeom prst="roundRect">
            <a:avLst>
              <a:gd name="adj" fmla="val 715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s-419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Puntualidad</a:t>
            </a:r>
          </a:p>
        </p:txBody>
      </p:sp>
      <p:sp>
        <p:nvSpPr>
          <p:cNvPr id="33" name="# DAYS">
            <a:extLst>
              <a:ext uri="{FF2B5EF4-FFF2-40B4-BE49-F238E27FC236}">
                <a16:creationId xmlns:a16="http://schemas.microsoft.com/office/drawing/2014/main" id="{2FEF7316-4B10-54A6-EAC2-1D93FCCA94D8}"/>
              </a:ext>
            </a:extLst>
          </p:cNvPr>
          <p:cNvSpPr txBox="1"/>
          <p:nvPr/>
        </p:nvSpPr>
        <p:spPr>
          <a:xfrm>
            <a:off x="3914304" y="5026840"/>
            <a:ext cx="317081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E39983F-F45D-3862-134F-BBB0327B6E1C}"/>
              </a:ext>
            </a:extLst>
          </p:cNvPr>
          <p:cNvSpPr/>
          <p:nvPr/>
        </p:nvSpPr>
        <p:spPr>
          <a:xfrm>
            <a:off x="3907449" y="5481543"/>
            <a:ext cx="3177669" cy="547161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s-419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¿Se cumplió el </a:t>
            </a:r>
            <a:br>
              <a:rPr lang="es-419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419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 de 1 día?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F9B2C0-5814-0066-F305-F7A882949C93}"/>
              </a:ext>
            </a:extLst>
          </p:cNvPr>
          <p:cNvSpPr txBox="1"/>
          <p:nvPr/>
        </p:nvSpPr>
        <p:spPr>
          <a:xfrm>
            <a:off x="5727617" y="4975678"/>
            <a:ext cx="1527583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419" b="1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</a:t>
            </a:r>
            <a:r>
              <a:rPr lang="es-419" b="1" baseline="3000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s-419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 días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744EA961-CC02-F261-A02C-E4A659265093}"/>
              </a:ext>
            </a:extLst>
          </p:cNvPr>
          <p:cNvSpPr/>
          <p:nvPr/>
        </p:nvSpPr>
        <p:spPr>
          <a:xfrm>
            <a:off x="7170928" y="4889620"/>
            <a:ext cx="4421186" cy="531138"/>
          </a:xfrm>
          <a:prstGeom prst="roundRect">
            <a:avLst>
              <a:gd name="adj" fmla="val 715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s-419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Puntualidad</a:t>
            </a:r>
          </a:p>
        </p:txBody>
      </p:sp>
      <p:sp>
        <p:nvSpPr>
          <p:cNvPr id="37" name="# DAYS">
            <a:extLst>
              <a:ext uri="{FF2B5EF4-FFF2-40B4-BE49-F238E27FC236}">
                <a16:creationId xmlns:a16="http://schemas.microsoft.com/office/drawing/2014/main" id="{49AFF23B-C4F5-F91D-63DA-8F4C0F23CF68}"/>
              </a:ext>
            </a:extLst>
          </p:cNvPr>
          <p:cNvSpPr txBox="1"/>
          <p:nvPr/>
        </p:nvSpPr>
        <p:spPr>
          <a:xfrm>
            <a:off x="7177782" y="5026840"/>
            <a:ext cx="317081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921FC2D1-2614-295F-CCC1-F1C27CD1C090}"/>
              </a:ext>
            </a:extLst>
          </p:cNvPr>
          <p:cNvSpPr/>
          <p:nvPr/>
        </p:nvSpPr>
        <p:spPr>
          <a:xfrm>
            <a:off x="7170927" y="5481543"/>
            <a:ext cx="4421186" cy="547161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s-419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¿Se cumplió el </a:t>
            </a:r>
            <a:br>
              <a:rPr lang="es-419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419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 de 7 días?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B786CED-845B-7A00-453B-5FF8CFC13570}"/>
              </a:ext>
            </a:extLst>
          </p:cNvPr>
          <p:cNvSpPr txBox="1"/>
          <p:nvPr/>
        </p:nvSpPr>
        <p:spPr>
          <a:xfrm>
            <a:off x="10166793" y="4931861"/>
            <a:ext cx="1374383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419" b="1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</a:t>
            </a:r>
            <a:r>
              <a:rPr lang="es-419" b="1" baseline="3000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s-419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 días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189328-0A2F-9FA8-8FD9-ECB2C5623361}"/>
              </a:ext>
            </a:extLst>
          </p:cNvPr>
          <p:cNvSpPr txBox="1"/>
          <p:nvPr/>
        </p:nvSpPr>
        <p:spPr>
          <a:xfrm>
            <a:off x="2423083" y="5513841"/>
            <a:ext cx="1343280" cy="4770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r"/>
            <a:r>
              <a:rPr lang="es-419"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Sí/No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D70297-B6BA-051B-D413-A07A60630023}"/>
              </a:ext>
            </a:extLst>
          </p:cNvPr>
          <p:cNvSpPr txBox="1"/>
          <p:nvPr/>
        </p:nvSpPr>
        <p:spPr>
          <a:xfrm>
            <a:off x="5676841" y="5513841"/>
            <a:ext cx="1343280" cy="4770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r"/>
            <a:r>
              <a:rPr lang="es-419"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Sí/No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A64E248-B5A3-0453-1226-9B7B009B72C9}"/>
              </a:ext>
            </a:extLst>
          </p:cNvPr>
          <p:cNvSpPr txBox="1"/>
          <p:nvPr/>
        </p:nvSpPr>
        <p:spPr>
          <a:xfrm>
            <a:off x="10098678" y="5490175"/>
            <a:ext cx="1343280" cy="4770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r"/>
            <a:r>
              <a:rPr lang="es-419"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Sí/No</a:t>
            </a:r>
          </a:p>
        </p:txBody>
      </p:sp>
      <p:pic>
        <p:nvPicPr>
          <p:cNvPr id="51" name="Picture 50" descr="A purple circle with white dots&#10;&#10;Description automatically generated">
            <a:extLst>
              <a:ext uri="{FF2B5EF4-FFF2-40B4-BE49-F238E27FC236}">
                <a16:creationId xmlns:a16="http://schemas.microsoft.com/office/drawing/2014/main" id="{D23267B5-785A-F596-752B-AFCE250046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592" y="3866083"/>
            <a:ext cx="507116" cy="507116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0B29B5CF-8B03-A81E-3D8E-13BB415DC8F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624732" y="3872170"/>
            <a:ext cx="507116" cy="507116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14C4C08B-2DBE-0D14-6ACC-FDCD1DCB787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812522" y="3877153"/>
            <a:ext cx="507116" cy="507116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BAAB7532-F5E2-1C31-28AB-5DBA1788770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0006857" y="3872430"/>
            <a:ext cx="502628" cy="507116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grpSp>
        <p:nvGrpSpPr>
          <p:cNvPr id="76" name="Group 75">
            <a:extLst>
              <a:ext uri="{FF2B5EF4-FFF2-40B4-BE49-F238E27FC236}">
                <a16:creationId xmlns:a16="http://schemas.microsoft.com/office/drawing/2014/main" id="{FDCFAD40-F02E-A4DC-E428-21DE3D1DE2DE}"/>
              </a:ext>
            </a:extLst>
          </p:cNvPr>
          <p:cNvGrpSpPr/>
          <p:nvPr/>
        </p:nvGrpSpPr>
        <p:grpSpPr>
          <a:xfrm>
            <a:off x="420682" y="283060"/>
            <a:ext cx="2428874" cy="3576029"/>
            <a:chOff x="420682" y="283060"/>
            <a:chExt cx="2428874" cy="3576029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174574FA-BA03-8C16-F74B-5D803C7CD1F9}"/>
                </a:ext>
              </a:extLst>
            </p:cNvPr>
            <p:cNvGrpSpPr/>
            <p:nvPr/>
          </p:nvGrpSpPr>
          <p:grpSpPr>
            <a:xfrm>
              <a:off x="420682" y="283060"/>
              <a:ext cx="2428874" cy="3576029"/>
              <a:chOff x="420682" y="283060"/>
              <a:chExt cx="2428874" cy="3576029"/>
            </a:xfrm>
          </p:grpSpPr>
          <p:sp>
            <p:nvSpPr>
              <p:cNvPr id="5" name="Rounded Rectangle 4">
                <a:extLst>
                  <a:ext uri="{FF2B5EF4-FFF2-40B4-BE49-F238E27FC236}">
                    <a16:creationId xmlns:a16="http://schemas.microsoft.com/office/drawing/2014/main" id="{41933818-F011-F510-D4EE-877C3CF4D58C}"/>
                  </a:ext>
                </a:extLst>
              </p:cNvPr>
              <p:cNvSpPr/>
              <p:nvPr/>
            </p:nvSpPr>
            <p:spPr>
              <a:xfrm>
                <a:off x="420682" y="283060"/>
                <a:ext cx="2428874" cy="3395939"/>
              </a:xfrm>
              <a:prstGeom prst="roundRect">
                <a:avLst>
                  <a:gd name="adj" fmla="val 7152"/>
                </a:avLst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182880" rIns="182880" bIns="182880" rtlCol="0" anchor="t"/>
              <a:lstStyle/>
              <a:p>
                <a:pPr>
                  <a:defRPr sz="1300" b="1">
                    <a:solidFill>
                      <a:srgbClr val="272727"/>
                    </a:solidFill>
                  </a:defRPr>
                </a:pPr>
                <a:endParaRPr lang="en-US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Triangle 41">
                <a:extLst>
                  <a:ext uri="{FF2B5EF4-FFF2-40B4-BE49-F238E27FC236}">
                    <a16:creationId xmlns:a16="http://schemas.microsoft.com/office/drawing/2014/main" id="{FFD652FE-2739-F636-0404-64F37534355F}"/>
                  </a:ext>
                </a:extLst>
              </p:cNvPr>
              <p:cNvSpPr/>
              <p:nvPr/>
            </p:nvSpPr>
            <p:spPr>
              <a:xfrm rot="10800000">
                <a:off x="528401" y="3667660"/>
                <a:ext cx="321043" cy="191429"/>
              </a:xfrm>
              <a:prstGeom prst="triangle">
                <a:avLst/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AE3079E1-B02E-7C06-7EC8-FC5E05EBECD1}"/>
                  </a:ext>
                </a:extLst>
              </p:cNvPr>
              <p:cNvSpPr txBox="1"/>
              <p:nvPr/>
            </p:nvSpPr>
            <p:spPr>
              <a:xfrm>
                <a:off x="612727" y="467876"/>
                <a:ext cx="1993516" cy="25853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419" b="1" i="0" u="none" strike="noStrike" cap="none" normalizeH="0" baseline="0">
                    <a:ln>
                      <a:noFill/>
                    </a:ln>
                    <a:solidFill>
                      <a:schemeClr val="accent6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Fecha de aparición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s-419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DD MM AAAA</a:t>
                </a:r>
                <a:br>
                  <a:rPr lang="es-419" sz="14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es-419" sz="14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419" sz="14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Describa brevemente los motivos para identificar esta fecha y cualquier observación clave.</a:t>
                </a:r>
                <a:br>
                  <a:rPr kumimoji="0" lang="es-419" sz="14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br>
                  <a:rPr kumimoji="0" lang="es-419" sz="5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lang="es-419"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Las definiciones figuran en la pestaña de notas.</a:t>
                </a:r>
              </a:p>
            </p:txBody>
          </p:sp>
        </p:grp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91C5F12-C2D5-F96B-72D4-8EABC45F50E2}"/>
                </a:ext>
              </a:extLst>
            </p:cNvPr>
            <p:cNvCxnSpPr>
              <a:cxnSpLocks/>
            </p:cNvCxnSpPr>
            <p:nvPr/>
          </p:nvCxnSpPr>
          <p:spPr>
            <a:xfrm>
              <a:off x="650824" y="1481560"/>
              <a:ext cx="1772259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8BAF02C-A24A-24AF-D7EF-FB83F8B137D3}"/>
              </a:ext>
            </a:extLst>
          </p:cNvPr>
          <p:cNvGrpSpPr/>
          <p:nvPr/>
        </p:nvGrpSpPr>
        <p:grpSpPr>
          <a:xfrm>
            <a:off x="2916411" y="297030"/>
            <a:ext cx="2428874" cy="3573653"/>
            <a:chOff x="2916411" y="297030"/>
            <a:chExt cx="2428874" cy="3573653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A9920124-BD59-EE45-15B6-19EF727D422E}"/>
                </a:ext>
              </a:extLst>
            </p:cNvPr>
            <p:cNvGrpSpPr/>
            <p:nvPr/>
          </p:nvGrpSpPr>
          <p:grpSpPr>
            <a:xfrm>
              <a:off x="2916411" y="297030"/>
              <a:ext cx="2428874" cy="3573653"/>
              <a:chOff x="2916411" y="297030"/>
              <a:chExt cx="2428874" cy="3573653"/>
            </a:xfrm>
          </p:grpSpPr>
          <p:sp>
            <p:nvSpPr>
              <p:cNvPr id="24" name="Rounded Rectangle 23">
                <a:extLst>
                  <a:ext uri="{FF2B5EF4-FFF2-40B4-BE49-F238E27FC236}">
                    <a16:creationId xmlns:a16="http://schemas.microsoft.com/office/drawing/2014/main" id="{9DE2CD17-371D-8AB6-37F6-BB1C8D3A3EB5}"/>
                  </a:ext>
                </a:extLst>
              </p:cNvPr>
              <p:cNvSpPr/>
              <p:nvPr/>
            </p:nvSpPr>
            <p:spPr>
              <a:xfrm>
                <a:off x="2916411" y="297030"/>
                <a:ext cx="2428874" cy="3395939"/>
              </a:xfrm>
              <a:prstGeom prst="roundRect">
                <a:avLst>
                  <a:gd name="adj" fmla="val 7152"/>
                </a:avLst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182880" rIns="182880" bIns="182880" rtlCol="0" anchor="t"/>
              <a:lstStyle/>
              <a:p>
                <a:pPr>
                  <a:defRPr sz="1300" b="1">
                    <a:solidFill>
                      <a:srgbClr val="272727"/>
                    </a:solidFill>
                  </a:defRPr>
                </a:pPr>
                <a:endParaRPr lang="en-US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Triangle 40">
                <a:extLst>
                  <a:ext uri="{FF2B5EF4-FFF2-40B4-BE49-F238E27FC236}">
                    <a16:creationId xmlns:a16="http://schemas.microsoft.com/office/drawing/2014/main" id="{1658D129-788A-716E-0075-E1B9A67FE963}"/>
                  </a:ext>
                </a:extLst>
              </p:cNvPr>
              <p:cNvSpPr/>
              <p:nvPr/>
            </p:nvSpPr>
            <p:spPr>
              <a:xfrm rot="10800000">
                <a:off x="3692285" y="3688728"/>
                <a:ext cx="321043" cy="181955"/>
              </a:xfrm>
              <a:prstGeom prst="triangle">
                <a:avLst/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23B01EE-CE91-3C07-46D3-4E422EB852BE}"/>
                  </a:ext>
                </a:extLst>
              </p:cNvPr>
              <p:cNvSpPr txBox="1"/>
              <p:nvPr/>
            </p:nvSpPr>
            <p:spPr>
              <a:xfrm>
                <a:off x="3124504" y="484098"/>
                <a:ext cx="2083780" cy="25853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419" b="1" i="0" u="none" strike="noStrike" cap="none" normalizeH="0" baseline="0">
                    <a:ln>
                      <a:noFill/>
                    </a:ln>
                    <a:solidFill>
                      <a:srgbClr val="ED5446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Fecha de detección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s-419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DD MM AAAA</a:t>
                </a:r>
                <a:br>
                  <a:rPr lang="es-419" sz="14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es-419" sz="14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419" sz="14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Describa brevemente los motivos para identificar esta fecha y cualquier observación clave.</a:t>
                </a:r>
                <a:br>
                  <a:rPr kumimoji="0" lang="es-419" sz="14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br>
                  <a:rPr kumimoji="0" lang="es-419" sz="5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lang="es-419"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Las definiciones figuran en la pestaña de notas.</a:t>
                </a:r>
              </a:p>
            </p:txBody>
          </p:sp>
        </p:grp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44E9C8A-5F04-D2F6-2C15-2D53DC8A5639}"/>
                </a:ext>
              </a:extLst>
            </p:cNvPr>
            <p:cNvCxnSpPr>
              <a:cxnSpLocks/>
            </p:cNvCxnSpPr>
            <p:nvPr/>
          </p:nvCxnSpPr>
          <p:spPr>
            <a:xfrm>
              <a:off x="3127198" y="1481560"/>
              <a:ext cx="2035111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D34D899-C8FB-E165-A5EE-914C0860B486}"/>
              </a:ext>
            </a:extLst>
          </p:cNvPr>
          <p:cNvGrpSpPr/>
          <p:nvPr/>
        </p:nvGrpSpPr>
        <p:grpSpPr>
          <a:xfrm>
            <a:off x="5411852" y="280849"/>
            <a:ext cx="2428874" cy="3573659"/>
            <a:chOff x="5411852" y="280849"/>
            <a:chExt cx="2428874" cy="357365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5199894-2A94-730E-3194-E7154318D24A}"/>
                </a:ext>
              </a:extLst>
            </p:cNvPr>
            <p:cNvGrpSpPr/>
            <p:nvPr/>
          </p:nvGrpSpPr>
          <p:grpSpPr>
            <a:xfrm>
              <a:off x="5411852" y="280849"/>
              <a:ext cx="2428874" cy="3573659"/>
              <a:chOff x="5411852" y="280849"/>
              <a:chExt cx="2428874" cy="3573659"/>
            </a:xfrm>
          </p:grpSpPr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id="{10FB85F6-3168-3F5A-3464-2946657CAC6E}"/>
                  </a:ext>
                </a:extLst>
              </p:cNvPr>
              <p:cNvSpPr/>
              <p:nvPr/>
            </p:nvSpPr>
            <p:spPr>
              <a:xfrm>
                <a:off x="5411852" y="280849"/>
                <a:ext cx="2428874" cy="3395939"/>
              </a:xfrm>
              <a:prstGeom prst="roundRect">
                <a:avLst>
                  <a:gd name="adj" fmla="val 7152"/>
                </a:avLst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182880" rIns="182880" bIns="182880" rtlCol="0" anchor="t"/>
              <a:lstStyle/>
              <a:p>
                <a:pPr>
                  <a:defRPr sz="1300" b="1">
                    <a:solidFill>
                      <a:srgbClr val="272727"/>
                    </a:solidFill>
                  </a:defRPr>
                </a:pPr>
                <a:endParaRPr lang="en-US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Triangle 39">
                <a:extLst>
                  <a:ext uri="{FF2B5EF4-FFF2-40B4-BE49-F238E27FC236}">
                    <a16:creationId xmlns:a16="http://schemas.microsoft.com/office/drawing/2014/main" id="{159CC65F-72D7-0042-3052-56DF676FAB01}"/>
                  </a:ext>
                </a:extLst>
              </p:cNvPr>
              <p:cNvSpPr/>
              <p:nvPr/>
            </p:nvSpPr>
            <p:spPr>
              <a:xfrm rot="10800000">
                <a:off x="6864013" y="3672553"/>
                <a:ext cx="321043" cy="181955"/>
              </a:xfrm>
              <a:prstGeom prst="triangle">
                <a:avLst/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B48B0DD-45AD-5205-000F-968F225832E9}"/>
                  </a:ext>
                </a:extLst>
              </p:cNvPr>
              <p:cNvSpPr txBox="1"/>
              <p:nvPr/>
            </p:nvSpPr>
            <p:spPr>
              <a:xfrm>
                <a:off x="5563751" y="444646"/>
                <a:ext cx="2129967" cy="25853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419" b="1" i="0" u="none" strike="noStrike" cap="none" normalizeH="0" baseline="0">
                    <a:ln>
                      <a:noFill/>
                    </a:ln>
                    <a:solidFill>
                      <a:srgbClr val="FFA92F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Fecha de notificación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s-419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DD MM AAAA</a:t>
                </a:r>
                <a:br>
                  <a:rPr lang="es-419" sz="14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es-419" sz="14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419" sz="14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Describa brevemente los motivos para identificar esta fecha y cualquier observación clave.</a:t>
                </a:r>
                <a:br>
                  <a:rPr kumimoji="0" lang="es-419" sz="14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br>
                  <a:rPr kumimoji="0" lang="es-419" sz="5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lang="es-419"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Las definiciones figuran en la pestaña de notas.</a:t>
                </a:r>
              </a:p>
            </p:txBody>
          </p:sp>
        </p:grp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CE96D541-3966-8375-C40E-AC5D6DFDB767}"/>
                </a:ext>
              </a:extLst>
            </p:cNvPr>
            <p:cNvCxnSpPr>
              <a:cxnSpLocks/>
            </p:cNvCxnSpPr>
            <p:nvPr/>
          </p:nvCxnSpPr>
          <p:spPr>
            <a:xfrm>
              <a:off x="5575326" y="1481560"/>
              <a:ext cx="2017666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E0CE9046-1D2D-9CE0-2EF2-A62ADFFAF8C3}"/>
              </a:ext>
            </a:extLst>
          </p:cNvPr>
          <p:cNvGrpSpPr/>
          <p:nvPr/>
        </p:nvGrpSpPr>
        <p:grpSpPr>
          <a:xfrm>
            <a:off x="7907294" y="292788"/>
            <a:ext cx="3696694" cy="3568240"/>
            <a:chOff x="7907294" y="292788"/>
            <a:chExt cx="3696694" cy="3568240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07D8626-9628-5F44-6EB6-CE2F82556465}"/>
                </a:ext>
              </a:extLst>
            </p:cNvPr>
            <p:cNvGrpSpPr/>
            <p:nvPr/>
          </p:nvGrpSpPr>
          <p:grpSpPr>
            <a:xfrm>
              <a:off x="7907294" y="292788"/>
              <a:ext cx="3696694" cy="3568240"/>
              <a:chOff x="7907294" y="292788"/>
              <a:chExt cx="3696694" cy="3568240"/>
            </a:xfrm>
          </p:grpSpPr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id="{3D5597FB-2C1F-07B8-6969-EC3BF63C6383}"/>
                  </a:ext>
                </a:extLst>
              </p:cNvPr>
              <p:cNvSpPr/>
              <p:nvPr/>
            </p:nvSpPr>
            <p:spPr>
              <a:xfrm>
                <a:off x="7907294" y="292788"/>
                <a:ext cx="3696694" cy="3395939"/>
              </a:xfrm>
              <a:prstGeom prst="roundRect">
                <a:avLst>
                  <a:gd name="adj" fmla="val 7152"/>
                </a:avLst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182880" rIns="182880" bIns="182880" rtlCol="0" anchor="t"/>
              <a:lstStyle/>
              <a:p>
                <a:pPr>
                  <a:defRPr sz="1300" b="1">
                    <a:solidFill>
                      <a:srgbClr val="272727"/>
                    </a:solidFill>
                  </a:defRPr>
                </a:pPr>
                <a:endParaRPr lang="en-US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Triangle 26">
                <a:extLst>
                  <a:ext uri="{FF2B5EF4-FFF2-40B4-BE49-F238E27FC236}">
                    <a16:creationId xmlns:a16="http://schemas.microsoft.com/office/drawing/2014/main" id="{B029D382-F273-8FFE-9C1B-378E073418FE}"/>
                  </a:ext>
                </a:extLst>
              </p:cNvPr>
              <p:cNvSpPr/>
              <p:nvPr/>
            </p:nvSpPr>
            <p:spPr>
              <a:xfrm rot="10800000">
                <a:off x="10098678" y="3679073"/>
                <a:ext cx="321043" cy="181955"/>
              </a:xfrm>
              <a:prstGeom prst="triangle">
                <a:avLst/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CDB3866-FC2C-E6F9-3491-1513304E93B0}"/>
                  </a:ext>
                </a:extLst>
              </p:cNvPr>
              <p:cNvSpPr txBox="1"/>
              <p:nvPr/>
            </p:nvSpPr>
            <p:spPr>
              <a:xfrm>
                <a:off x="8064689" y="443680"/>
                <a:ext cx="3408372" cy="215443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419" b="1" i="0" u="none" strike="noStrike" cap="none" normalizeH="0" baseline="0">
                    <a:ln>
                      <a:noFill/>
                    </a:ln>
                    <a:solidFill>
                      <a:schemeClr val="accent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Fecha de finalización de la respuesta temprana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s-419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DD MM AAAA</a:t>
                </a:r>
                <a:br>
                  <a:rPr lang="es-419" sz="14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es-419" sz="14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600"/>
                  </a:spcBef>
                  <a:buClrTx/>
                  <a:buSzTx/>
                  <a:buFontTx/>
                  <a:buNone/>
                  <a:tabLst/>
                </a:pPr>
                <a:r>
                  <a:rPr kumimoji="0" lang="es-419" sz="14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Describa brevemente los motivos para identificar esta fecha y cualquier observación clave.</a:t>
                </a:r>
                <a:br>
                  <a:rPr kumimoji="0" lang="es-419" sz="14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br>
                  <a:rPr kumimoji="0" lang="es-419" sz="5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lang="es-419"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Las definiciones figuran en la pestaña de notas.</a:t>
                </a:r>
              </a:p>
            </p:txBody>
          </p:sp>
        </p:grp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241EABDE-CF68-B421-DA3B-A78C38C5EDFE}"/>
                </a:ext>
              </a:extLst>
            </p:cNvPr>
            <p:cNvCxnSpPr>
              <a:cxnSpLocks/>
            </p:cNvCxnSpPr>
            <p:nvPr/>
          </p:nvCxnSpPr>
          <p:spPr>
            <a:xfrm>
              <a:off x="8064689" y="1481560"/>
              <a:ext cx="3266926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B858405-36C8-F3C9-3E66-0CA79AF526B3}"/>
              </a:ext>
            </a:extLst>
          </p:cNvPr>
          <p:cNvSpPr/>
          <p:nvPr/>
        </p:nvSpPr>
        <p:spPr>
          <a:xfrm>
            <a:off x="7886701" y="0"/>
            <a:ext cx="4305300" cy="9429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419" sz="1600">
                <a:solidFill>
                  <a:schemeClr val="bg1"/>
                </a:solidFill>
                <a:latin typeface="Arial"/>
                <a:cs typeface="Arial"/>
              </a:rPr>
              <a:t>Completar durante la actividad “Aplicar 7-1-7 a sus propios datos” de la </a:t>
            </a:r>
            <a:r>
              <a:rPr lang="es-419" sz="1600" b="1">
                <a:solidFill>
                  <a:schemeClr val="bg1"/>
                </a:solidFill>
                <a:latin typeface="Arial"/>
                <a:cs typeface="Arial"/>
              </a:rPr>
              <a:t>Parte 2</a:t>
            </a:r>
            <a:r>
              <a:rPr lang="es-419" sz="1600">
                <a:solidFill>
                  <a:schemeClr val="bg1"/>
                </a:solidFill>
                <a:latin typeface="Arial"/>
                <a:cs typeface="Arial"/>
              </a:rPr>
              <a:t>. Elimine este cuadro una vez completada la diapositiva</a:t>
            </a:r>
            <a:endParaRPr lang="es-419" sz="16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085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rrative  Description and how  the date was determined">
            <a:extLst>
              <a:ext uri="{FF2B5EF4-FFF2-40B4-BE49-F238E27FC236}">
                <a16:creationId xmlns:a16="http://schemas.microsoft.com/office/drawing/2014/main" id="{97EAFFFA-1DFE-0CBF-AD9A-AF2A3250940A}"/>
              </a:ext>
            </a:extLst>
          </p:cNvPr>
          <p:cNvSpPr txBox="1"/>
          <p:nvPr/>
        </p:nvSpPr>
        <p:spPr>
          <a:xfrm>
            <a:off x="9482174" y="2248807"/>
            <a:ext cx="261135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b="1">
                <a:solidFill>
                  <a:srgbClr val="0C0E21"/>
                </a:solidFill>
              </a:defRPr>
            </a:pPr>
            <a:endParaRPr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# DAYS">
            <a:extLst>
              <a:ext uri="{FF2B5EF4-FFF2-40B4-BE49-F238E27FC236}">
                <a16:creationId xmlns:a16="http://schemas.microsoft.com/office/drawing/2014/main" id="{663C9898-DD54-6232-EE17-131DAEEA11BC}"/>
              </a:ext>
            </a:extLst>
          </p:cNvPr>
          <p:cNvSpPr txBox="1"/>
          <p:nvPr/>
        </p:nvSpPr>
        <p:spPr>
          <a:xfrm>
            <a:off x="7189657" y="1925427"/>
            <a:ext cx="317081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F2D02F-56D0-4A27-9355-29C8E11BC0E7}"/>
              </a:ext>
            </a:extLst>
          </p:cNvPr>
          <p:cNvSpPr txBox="1"/>
          <p:nvPr/>
        </p:nvSpPr>
        <p:spPr>
          <a:xfrm>
            <a:off x="1362152" y="273619"/>
            <a:ext cx="6404461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 anchor="ctr" anchorCtr="0">
            <a:noAutofit/>
          </a:bodyPr>
          <a:lstStyle/>
          <a:p>
            <a:r>
              <a:rPr lang="es-419" sz="32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Medidas de respuesta temprana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82C24C5-5244-D654-F2FE-77EB6FC3E9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23186"/>
              </p:ext>
            </p:extLst>
          </p:nvPr>
        </p:nvGraphicFramePr>
        <p:xfrm>
          <a:off x="656123" y="1036437"/>
          <a:ext cx="11324437" cy="4457446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373380">
                  <a:extLst>
                    <a:ext uri="{9D8B030D-6E8A-4147-A177-3AD203B41FA5}">
                      <a16:colId xmlns:a16="http://schemas.microsoft.com/office/drawing/2014/main" val="4033279716"/>
                    </a:ext>
                  </a:extLst>
                </a:gridCol>
                <a:gridCol w="8693231">
                  <a:extLst>
                    <a:ext uri="{9D8B030D-6E8A-4147-A177-3AD203B41FA5}">
                      <a16:colId xmlns:a16="http://schemas.microsoft.com/office/drawing/2014/main" val="4074800854"/>
                    </a:ext>
                  </a:extLst>
                </a:gridCol>
                <a:gridCol w="2257826">
                  <a:extLst>
                    <a:ext uri="{9D8B030D-6E8A-4147-A177-3AD203B41FA5}">
                      <a16:colId xmlns:a16="http://schemas.microsoft.com/office/drawing/2014/main" val="4294262720"/>
                    </a:ext>
                  </a:extLst>
                </a:gridCol>
              </a:tblGrid>
              <a:tr h="5959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Iniciar una </a:t>
                      </a:r>
                      <a:r>
                        <a:rPr lang="es-419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investigación</a:t>
                      </a:r>
                      <a:r>
                        <a:rPr lang="es-419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s-419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desplegar un equipo de investigación y respuesta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419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 o N/A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8473275"/>
                  </a:ext>
                </a:extLst>
              </a:tr>
              <a:tr h="7625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T="137160" marB="13716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Efectuar el </a:t>
                      </a:r>
                      <a:r>
                        <a:rPr lang="es-419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análisis epidemiológico</a:t>
                      </a:r>
                      <a:r>
                        <a:rPr lang="es-419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y la </a:t>
                      </a:r>
                      <a:r>
                        <a:rPr lang="es-419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evaluación inicial de riesgos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419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 o N/A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3065494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Obtener la </a:t>
                      </a:r>
                      <a:r>
                        <a:rPr lang="es-419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confirmación de laboratorio </a:t>
                      </a:r>
                      <a:r>
                        <a:rPr lang="es-419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la etiología del brote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419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 o N/A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465902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Iniciar las </a:t>
                      </a:r>
                      <a:r>
                        <a:rPr lang="es-419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medidas adecuadas de gestión de casos y PCI</a:t>
                      </a:r>
                      <a:r>
                        <a:rPr lang="es-419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en los establecimientos de salud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419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 o N/A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5124153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Iniciar </a:t>
                      </a:r>
                      <a:r>
                        <a:rPr lang="es-419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contramedidas apropiadas de salud pública</a:t>
                      </a:r>
                      <a:r>
                        <a:rPr lang="es-419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en las comunidades afectadas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419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 o N/A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9177622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T="137160" marB="13716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Iniciar actividades </a:t>
                      </a:r>
                      <a:r>
                        <a:rPr lang="es-419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adecuadas de comunicación de riesgos y participación comunitaria</a:t>
                      </a:r>
                      <a:r>
                        <a:rPr lang="es-419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419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 o N/A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4992943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Establecer un </a:t>
                      </a:r>
                      <a:r>
                        <a:rPr lang="es-419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mecanismo de coordinación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419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 o N/A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831497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5ABFE1B-FD0F-3D9F-F8B1-966BEAFA4F06}"/>
              </a:ext>
            </a:extLst>
          </p:cNvPr>
          <p:cNvSpPr txBox="1"/>
          <p:nvPr/>
        </p:nvSpPr>
        <p:spPr>
          <a:xfrm>
            <a:off x="656122" y="5731670"/>
            <a:ext cx="10386126" cy="1714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noAutofit/>
          </a:bodyPr>
          <a:lstStyle/>
          <a:p>
            <a:r>
              <a:rPr lang="es-419" sz="1200" b="1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Fecha de finalización de la medida de respuesta temprana</a:t>
            </a:r>
            <a:r>
              <a:rPr lang="es-419" sz="1200" b="1">
                <a:latin typeface="Calibri" panose="020F0502020204030204" pitchFamily="34" charset="0"/>
                <a:ea typeface="Calibri"/>
                <a:cs typeface="Times New Roman" panose="02020603050405020304" pitchFamily="18" charset="0"/>
              </a:rPr>
              <a:t>: </a:t>
            </a:r>
            <a:r>
              <a:rPr lang="es-419" sz="1200"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Fecha en la que tuvo lugar la última de las medidas de respuesta temprana aplicables</a:t>
            </a:r>
            <a:r>
              <a:rPr lang="es-419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EDB68A-7427-4CA7-4265-FE177AA4E4B4}"/>
              </a:ext>
            </a:extLst>
          </p:cNvPr>
          <p:cNvSpPr txBox="1"/>
          <p:nvPr/>
        </p:nvSpPr>
        <p:spPr>
          <a:xfrm>
            <a:off x="619714" y="6194640"/>
            <a:ext cx="611241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es-419" sz="1800" b="1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Evento, ubicación, duración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9E0771A-4EB1-4424-B089-9DBF88E190F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86886" y="259851"/>
            <a:ext cx="502628" cy="507116"/>
          </a:xfrm>
          <a:prstGeom prst="rect">
            <a:avLst/>
          </a:prstGeom>
          <a:effectLst/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1BA0A0B-1DB7-67FD-8D6A-51DCC36110AB}"/>
              </a:ext>
            </a:extLst>
          </p:cNvPr>
          <p:cNvSpPr/>
          <p:nvPr/>
        </p:nvSpPr>
        <p:spPr>
          <a:xfrm>
            <a:off x="7886701" y="0"/>
            <a:ext cx="4305300" cy="9429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419" sz="1600">
                <a:solidFill>
                  <a:schemeClr val="bg1"/>
                </a:solidFill>
                <a:latin typeface="Arial"/>
                <a:cs typeface="Arial"/>
              </a:rPr>
              <a:t>Completar durante la actividad “Aplicar 7-1-7 a sus propios datos” de la </a:t>
            </a:r>
            <a:r>
              <a:rPr lang="es-419" sz="1600" b="1">
                <a:solidFill>
                  <a:schemeClr val="bg1"/>
                </a:solidFill>
                <a:latin typeface="Arial"/>
                <a:cs typeface="Arial"/>
              </a:rPr>
              <a:t>Parte 2</a:t>
            </a:r>
            <a:r>
              <a:rPr lang="es-419" sz="1600">
                <a:solidFill>
                  <a:schemeClr val="bg1"/>
                </a:solidFill>
                <a:latin typeface="Arial"/>
                <a:cs typeface="Arial"/>
              </a:rPr>
              <a:t>. Elimine este cuadro una vez completada la diapositiva.</a:t>
            </a:r>
          </a:p>
        </p:txBody>
      </p:sp>
    </p:spTree>
    <p:extLst>
      <p:ext uri="{BB962C8B-B14F-4D97-AF65-F5344CB8AC3E}">
        <p14:creationId xmlns:p14="http://schemas.microsoft.com/office/powerpoint/2010/main" val="1234467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4DA4C-5C09-B4AB-FB7D-AA05EB325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909720"/>
            <a:ext cx="7050509" cy="2148666"/>
          </a:xfrm>
        </p:spPr>
        <p:txBody>
          <a:bodyPr/>
          <a:lstStyle/>
          <a:p>
            <a:r>
              <a:rPr lang="es-419"/>
              <a:t>Cuellos de botella y facilitadores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89851-F965-5873-039F-0A99B75A3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419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6414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32D0F7C9-ADC0-67C0-AD5D-422053799619}"/>
              </a:ext>
            </a:extLst>
          </p:cNvPr>
          <p:cNvGrpSpPr/>
          <p:nvPr/>
        </p:nvGrpSpPr>
        <p:grpSpPr>
          <a:xfrm>
            <a:off x="662699" y="829390"/>
            <a:ext cx="9606172" cy="363386"/>
            <a:chOff x="515578" y="3159483"/>
            <a:chExt cx="9606172" cy="683468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200D06EB-44FA-2CA4-04EB-E0BFEC1CA919}"/>
                </a:ext>
              </a:extLst>
            </p:cNvPr>
            <p:cNvCxnSpPr>
              <a:cxnSpLocks/>
            </p:cNvCxnSpPr>
            <p:nvPr/>
          </p:nvCxnSpPr>
          <p:spPr>
            <a:xfrm>
              <a:off x="515578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910922F-2072-91DE-F6E1-6E1DE7EFB7CF}"/>
                </a:ext>
              </a:extLst>
            </p:cNvPr>
            <p:cNvCxnSpPr>
              <a:cxnSpLocks/>
            </p:cNvCxnSpPr>
            <p:nvPr/>
          </p:nvCxnSpPr>
          <p:spPr>
            <a:xfrm>
              <a:off x="3728799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39E688A0-15DC-F957-4398-39CA2C4236B8}"/>
                </a:ext>
              </a:extLst>
            </p:cNvPr>
            <p:cNvCxnSpPr>
              <a:cxnSpLocks/>
            </p:cNvCxnSpPr>
            <p:nvPr/>
          </p:nvCxnSpPr>
          <p:spPr>
            <a:xfrm>
              <a:off x="6912977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729C23E-86FE-696C-F450-8015E2B3A6C6}"/>
                </a:ext>
              </a:extLst>
            </p:cNvPr>
            <p:cNvCxnSpPr>
              <a:cxnSpLocks/>
            </p:cNvCxnSpPr>
            <p:nvPr/>
          </p:nvCxnSpPr>
          <p:spPr>
            <a:xfrm>
              <a:off x="10121750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F61F60EE-8F1E-F08E-823B-40E6B185559E}"/>
              </a:ext>
            </a:extLst>
          </p:cNvPr>
          <p:cNvSpPr txBox="1"/>
          <p:nvPr/>
        </p:nvSpPr>
        <p:spPr>
          <a:xfrm>
            <a:off x="767433" y="744842"/>
            <a:ext cx="3177664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 anchor="ctr" anchorCtr="0">
            <a:noAutofit/>
          </a:bodyPr>
          <a:lstStyle/>
          <a:p>
            <a:r>
              <a:rPr lang="es-419" sz="24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Detección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3D70166-7333-86E4-62DB-FDAC5ED48F23}"/>
              </a:ext>
            </a:extLst>
          </p:cNvPr>
          <p:cNvSpPr txBox="1"/>
          <p:nvPr/>
        </p:nvSpPr>
        <p:spPr>
          <a:xfrm>
            <a:off x="4005138" y="774059"/>
            <a:ext cx="2638722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 anchor="ctr" anchorCtr="0">
            <a:noAutofit/>
          </a:bodyPr>
          <a:lstStyle/>
          <a:p>
            <a:r>
              <a:rPr lang="es-419" sz="240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Notificación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01A6457-67E9-8CDC-D9B1-146A5191A7D9}"/>
              </a:ext>
            </a:extLst>
          </p:cNvPr>
          <p:cNvSpPr txBox="1"/>
          <p:nvPr/>
        </p:nvSpPr>
        <p:spPr>
          <a:xfrm>
            <a:off x="7242843" y="787369"/>
            <a:ext cx="2741277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 anchor="ctr" anchorCtr="0">
            <a:noAutofit/>
          </a:bodyPr>
          <a:lstStyle/>
          <a:p>
            <a:r>
              <a:rPr lang="es-419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Respuesta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B2DA78A9-7CE1-4AAF-DF1B-C0151A883E69}"/>
              </a:ext>
            </a:extLst>
          </p:cNvPr>
          <p:cNvSpPr/>
          <p:nvPr/>
        </p:nvSpPr>
        <p:spPr>
          <a:xfrm>
            <a:off x="643970" y="1246807"/>
            <a:ext cx="3177669" cy="431751"/>
          </a:xfrm>
          <a:prstGeom prst="roundRect">
            <a:avLst>
              <a:gd name="adj" fmla="val 715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s-419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Puntualidad</a:t>
            </a:r>
          </a:p>
        </p:txBody>
      </p:sp>
      <p:sp>
        <p:nvSpPr>
          <p:cNvPr id="67" name="# DAYS">
            <a:extLst>
              <a:ext uri="{FF2B5EF4-FFF2-40B4-BE49-F238E27FC236}">
                <a16:creationId xmlns:a16="http://schemas.microsoft.com/office/drawing/2014/main" id="{EBEAB15D-A83E-254C-7D4D-0C3F08589AA7}"/>
              </a:ext>
            </a:extLst>
          </p:cNvPr>
          <p:cNvSpPr txBox="1"/>
          <p:nvPr/>
        </p:nvSpPr>
        <p:spPr>
          <a:xfrm>
            <a:off x="650824" y="1358351"/>
            <a:ext cx="3170815" cy="300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A5005943-BCE5-19FA-26B1-F7AF21A71AA8}"/>
              </a:ext>
            </a:extLst>
          </p:cNvPr>
          <p:cNvSpPr/>
          <p:nvPr/>
        </p:nvSpPr>
        <p:spPr>
          <a:xfrm>
            <a:off x="643969" y="1727969"/>
            <a:ext cx="3177669" cy="444775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s-419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¿Se cumplió el </a:t>
            </a:r>
            <a:br>
              <a:rPr lang="es-419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419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 de 7 días?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C40051C-0501-75CF-5700-CD147F078381}"/>
              </a:ext>
            </a:extLst>
          </p:cNvPr>
          <p:cNvSpPr txBox="1"/>
          <p:nvPr/>
        </p:nvSpPr>
        <p:spPr>
          <a:xfrm>
            <a:off x="2556124" y="1297961"/>
            <a:ext cx="1363352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419" sz="1600" b="1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</a:t>
            </a:r>
            <a:r>
              <a:rPr lang="es-419" sz="1600" b="1" baseline="3000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s-419"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 días</a:t>
            </a:r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5719F96D-DC51-CA32-A42B-92B1E63EF661}"/>
              </a:ext>
            </a:extLst>
          </p:cNvPr>
          <p:cNvSpPr/>
          <p:nvPr/>
        </p:nvSpPr>
        <p:spPr>
          <a:xfrm>
            <a:off x="3907450" y="1246807"/>
            <a:ext cx="3177669" cy="431751"/>
          </a:xfrm>
          <a:prstGeom prst="roundRect">
            <a:avLst>
              <a:gd name="adj" fmla="val 715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s-419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Puntualidad</a:t>
            </a:r>
          </a:p>
        </p:txBody>
      </p:sp>
      <p:sp>
        <p:nvSpPr>
          <p:cNvPr id="71" name="# DAYS">
            <a:extLst>
              <a:ext uri="{FF2B5EF4-FFF2-40B4-BE49-F238E27FC236}">
                <a16:creationId xmlns:a16="http://schemas.microsoft.com/office/drawing/2014/main" id="{E0A78567-BC00-EA72-A90D-B355B453B286}"/>
              </a:ext>
            </a:extLst>
          </p:cNvPr>
          <p:cNvSpPr txBox="1"/>
          <p:nvPr/>
        </p:nvSpPr>
        <p:spPr>
          <a:xfrm>
            <a:off x="3914304" y="1358351"/>
            <a:ext cx="3170815" cy="300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7B576510-BEAB-2FB9-9DFA-B72A60099886}"/>
              </a:ext>
            </a:extLst>
          </p:cNvPr>
          <p:cNvSpPr/>
          <p:nvPr/>
        </p:nvSpPr>
        <p:spPr>
          <a:xfrm>
            <a:off x="3907449" y="1727969"/>
            <a:ext cx="3177669" cy="444775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s-419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¿Se cumplió el </a:t>
            </a:r>
            <a:br>
              <a:rPr lang="es-419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419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 de 1 día?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9DDB73B-354D-8A5F-169E-69790A021FDD}"/>
              </a:ext>
            </a:extLst>
          </p:cNvPr>
          <p:cNvSpPr txBox="1"/>
          <p:nvPr/>
        </p:nvSpPr>
        <p:spPr>
          <a:xfrm>
            <a:off x="5845425" y="1310320"/>
            <a:ext cx="1363352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419" sz="1600" b="1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</a:t>
            </a:r>
            <a:r>
              <a:rPr lang="es-419" sz="1600" b="1" baseline="3000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s-419"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 días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FE83C5CD-89E8-B46E-48E4-A34DA2A30E51}"/>
              </a:ext>
            </a:extLst>
          </p:cNvPr>
          <p:cNvSpPr/>
          <p:nvPr/>
        </p:nvSpPr>
        <p:spPr>
          <a:xfrm>
            <a:off x="7170928" y="1246807"/>
            <a:ext cx="4421186" cy="431751"/>
          </a:xfrm>
          <a:prstGeom prst="roundRect">
            <a:avLst>
              <a:gd name="adj" fmla="val 715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s-419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Puntualidad</a:t>
            </a:r>
          </a:p>
        </p:txBody>
      </p:sp>
      <p:sp>
        <p:nvSpPr>
          <p:cNvPr id="75" name="# DAYS">
            <a:extLst>
              <a:ext uri="{FF2B5EF4-FFF2-40B4-BE49-F238E27FC236}">
                <a16:creationId xmlns:a16="http://schemas.microsoft.com/office/drawing/2014/main" id="{1D2AF967-A544-BFE0-6423-3E87E0346B97}"/>
              </a:ext>
            </a:extLst>
          </p:cNvPr>
          <p:cNvSpPr txBox="1"/>
          <p:nvPr/>
        </p:nvSpPr>
        <p:spPr>
          <a:xfrm>
            <a:off x="7177782" y="1358351"/>
            <a:ext cx="3170815" cy="300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707386AE-25BB-7BF6-19E0-06EAE38C6B53}"/>
              </a:ext>
            </a:extLst>
          </p:cNvPr>
          <p:cNvSpPr/>
          <p:nvPr/>
        </p:nvSpPr>
        <p:spPr>
          <a:xfrm>
            <a:off x="7170927" y="1727969"/>
            <a:ext cx="4421186" cy="444775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es-419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¿Se cumplió el objetivo de 7 días? 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E5C1523-DC07-575E-AC4B-1061E9382686}"/>
              </a:ext>
            </a:extLst>
          </p:cNvPr>
          <p:cNvSpPr txBox="1"/>
          <p:nvPr/>
        </p:nvSpPr>
        <p:spPr>
          <a:xfrm>
            <a:off x="10314572" y="1297961"/>
            <a:ext cx="1363351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419" sz="1600" b="1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</a:t>
            </a:r>
            <a:r>
              <a:rPr lang="es-419" sz="1600" b="1" baseline="3000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s-419"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 días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2183AC38-341D-D51E-8295-E976CDF970C5}"/>
              </a:ext>
            </a:extLst>
          </p:cNvPr>
          <p:cNvSpPr/>
          <p:nvPr/>
        </p:nvSpPr>
        <p:spPr>
          <a:xfrm>
            <a:off x="639505" y="2287601"/>
            <a:ext cx="3177669" cy="3778978"/>
          </a:xfrm>
          <a:prstGeom prst="roundRect">
            <a:avLst>
              <a:gd name="adj" fmla="val 242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A504A47A-7871-E053-EA15-7541946383BB}"/>
              </a:ext>
            </a:extLst>
          </p:cNvPr>
          <p:cNvSpPr/>
          <p:nvPr/>
        </p:nvSpPr>
        <p:spPr>
          <a:xfrm>
            <a:off x="3914304" y="2270589"/>
            <a:ext cx="3177669" cy="3778978"/>
          </a:xfrm>
          <a:prstGeom prst="roundRect">
            <a:avLst>
              <a:gd name="adj" fmla="val 242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A3942612-3D9E-86A4-FBC6-7C5204F20A0E}"/>
              </a:ext>
            </a:extLst>
          </p:cNvPr>
          <p:cNvSpPr/>
          <p:nvPr/>
        </p:nvSpPr>
        <p:spPr>
          <a:xfrm>
            <a:off x="7177782" y="2287600"/>
            <a:ext cx="4414331" cy="3741009"/>
          </a:xfrm>
          <a:prstGeom prst="roundRect">
            <a:avLst>
              <a:gd name="adj" fmla="val 242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EF95E1B-B27B-8C17-054F-1AB848C97434}"/>
              </a:ext>
            </a:extLst>
          </p:cNvPr>
          <p:cNvSpPr txBox="1"/>
          <p:nvPr/>
        </p:nvSpPr>
        <p:spPr>
          <a:xfrm>
            <a:off x="2756203" y="1760004"/>
            <a:ext cx="1060971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419"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Sí/No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FAB1150-0A4D-FFDD-10E2-C2AE68DF8F0A}"/>
              </a:ext>
            </a:extLst>
          </p:cNvPr>
          <p:cNvSpPr txBox="1"/>
          <p:nvPr/>
        </p:nvSpPr>
        <p:spPr>
          <a:xfrm>
            <a:off x="5975977" y="1747785"/>
            <a:ext cx="1060971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419"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Sí/No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BBF8C10-DE8C-BBB1-8BF4-68E8DE6DF6C1}"/>
              </a:ext>
            </a:extLst>
          </p:cNvPr>
          <p:cNvSpPr txBox="1"/>
          <p:nvPr/>
        </p:nvSpPr>
        <p:spPr>
          <a:xfrm>
            <a:off x="10460229" y="1747785"/>
            <a:ext cx="1060971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419"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Sí/No</a:t>
            </a:r>
          </a:p>
        </p:txBody>
      </p:sp>
      <p:sp>
        <p:nvSpPr>
          <p:cNvPr id="6" name="DETECT 7 DAYS to detect a suspected infectious disease outbreak">
            <a:extLst>
              <a:ext uri="{FF2B5EF4-FFF2-40B4-BE49-F238E27FC236}">
                <a16:creationId xmlns:a16="http://schemas.microsoft.com/office/drawing/2014/main" id="{9E951D02-2C68-46B2-98A7-A2235D709C94}"/>
              </a:ext>
            </a:extLst>
          </p:cNvPr>
          <p:cNvSpPr txBox="1"/>
          <p:nvPr/>
        </p:nvSpPr>
        <p:spPr>
          <a:xfrm>
            <a:off x="479424" y="2130197"/>
            <a:ext cx="1704832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anchor="ctr">
            <a:spAutoFit/>
          </a:bodyPr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AAA91E-60CE-7A08-F374-E8A28909EB88}"/>
              </a:ext>
            </a:extLst>
          </p:cNvPr>
          <p:cNvSpPr txBox="1"/>
          <p:nvPr/>
        </p:nvSpPr>
        <p:spPr>
          <a:xfrm>
            <a:off x="619714" y="6194640"/>
            <a:ext cx="611241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es-419" sz="1800" b="1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Evento, ubicación, duración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6EDADEC-63D6-7A19-207E-5BB1BF0F62A5}"/>
              </a:ext>
            </a:extLst>
          </p:cNvPr>
          <p:cNvGrpSpPr/>
          <p:nvPr/>
        </p:nvGrpSpPr>
        <p:grpSpPr>
          <a:xfrm>
            <a:off x="414592" y="220347"/>
            <a:ext cx="11213832" cy="525756"/>
            <a:chOff x="414592" y="3866083"/>
            <a:chExt cx="11213832" cy="525756"/>
          </a:xfrm>
        </p:grpSpPr>
        <p:sp>
          <p:nvSpPr>
            <p:cNvPr id="88" name="Rounded Rectangle">
              <a:extLst>
                <a:ext uri="{FF2B5EF4-FFF2-40B4-BE49-F238E27FC236}">
                  <a16:creationId xmlns:a16="http://schemas.microsoft.com/office/drawing/2014/main" id="{FBB175A1-A08E-F185-6CF4-02AB67D4BBE1}"/>
                </a:ext>
              </a:extLst>
            </p:cNvPr>
            <p:cNvSpPr/>
            <p:nvPr/>
          </p:nvSpPr>
          <p:spPr>
            <a:xfrm>
              <a:off x="10008427" y="3872551"/>
              <a:ext cx="1619997" cy="51928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4CA79">
                    <a:alpha val="75838"/>
                  </a:srgbClr>
                </a:gs>
                <a:gs pos="100000">
                  <a:schemeClr val="accent1">
                    <a:lumMod val="30000"/>
                    <a:lumOff val="70000"/>
                    <a:alpha val="62484"/>
                  </a:schemeClr>
                </a:gs>
              </a:gsLst>
              <a:lin ang="0" scaled="0"/>
            </a:gradFill>
            <a:ln w="12700">
              <a:miter lim="400000"/>
            </a:ln>
          </p:spPr>
          <p:txBody>
            <a:bodyPr lIns="45719" rIns="45719" anchor="ctr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Rounded Rectangle">
              <a:extLst>
                <a:ext uri="{FF2B5EF4-FFF2-40B4-BE49-F238E27FC236}">
                  <a16:creationId xmlns:a16="http://schemas.microsoft.com/office/drawing/2014/main" id="{9B451980-B111-49E6-B7E4-0835197DB850}"/>
                </a:ext>
              </a:extLst>
            </p:cNvPr>
            <p:cNvSpPr/>
            <p:nvPr/>
          </p:nvSpPr>
          <p:spPr>
            <a:xfrm>
              <a:off x="416039" y="3871697"/>
              <a:ext cx="3703516" cy="50875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>
                    <a:alpha val="55982"/>
                  </a:schemeClr>
                </a:gs>
                <a:gs pos="100000">
                  <a:srgbClr val="FF7375">
                    <a:alpha val="72750"/>
                  </a:srgbClr>
                </a:gs>
              </a:gsLst>
            </a:gradFill>
            <a:ln w="12700">
              <a:miter lim="400000"/>
            </a:ln>
          </p:spPr>
          <p:txBody>
            <a:bodyPr lIns="45719" rIns="45719" anchor="ctr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Rounded Rectangle">
              <a:extLst>
                <a:ext uri="{FF2B5EF4-FFF2-40B4-BE49-F238E27FC236}">
                  <a16:creationId xmlns:a16="http://schemas.microsoft.com/office/drawing/2014/main" id="{ED1C4BB4-BE61-A603-09E6-0220AD836BA3}"/>
                </a:ext>
              </a:extLst>
            </p:cNvPr>
            <p:cNvSpPr/>
            <p:nvPr/>
          </p:nvSpPr>
          <p:spPr>
            <a:xfrm>
              <a:off x="3643737" y="3873331"/>
              <a:ext cx="3669778" cy="50711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7375">
                    <a:alpha val="47116"/>
                  </a:srgbClr>
                </a:gs>
                <a:gs pos="100000">
                  <a:srgbClr val="E7A649">
                    <a:alpha val="73933"/>
                  </a:srgbClr>
                </a:gs>
              </a:gsLst>
            </a:gradFill>
            <a:ln w="12700">
              <a:miter lim="400000"/>
            </a:ln>
          </p:spPr>
          <p:txBody>
            <a:bodyPr lIns="45719" rIns="45719" anchor="ctr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Rounded Rectangle">
              <a:extLst>
                <a:ext uri="{FF2B5EF4-FFF2-40B4-BE49-F238E27FC236}">
                  <a16:creationId xmlns:a16="http://schemas.microsoft.com/office/drawing/2014/main" id="{E0AF8307-39F2-992C-F69D-C538659A9BFA}"/>
                </a:ext>
              </a:extLst>
            </p:cNvPr>
            <p:cNvSpPr/>
            <p:nvPr/>
          </p:nvSpPr>
          <p:spPr>
            <a:xfrm>
              <a:off x="6813678" y="3870683"/>
              <a:ext cx="3695799" cy="51928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E7A649">
                    <a:alpha val="55000"/>
                  </a:srgbClr>
                </a:gs>
                <a:gs pos="91000">
                  <a:srgbClr val="57AD6A">
                    <a:alpha val="68566"/>
                  </a:srgbClr>
                </a:gs>
              </a:gsLst>
            </a:gradFill>
            <a:ln w="12700">
              <a:miter lim="400000"/>
            </a:ln>
          </p:spPr>
          <p:txBody>
            <a:bodyPr lIns="45719" rIns="45719" anchor="ctr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92" name="Picture 91" descr="A purple circle with white dots&#10;&#10;Description automatically generated">
              <a:extLst>
                <a:ext uri="{FF2B5EF4-FFF2-40B4-BE49-F238E27FC236}">
                  <a16:creationId xmlns:a16="http://schemas.microsoft.com/office/drawing/2014/main" id="{32CE3D30-9253-A097-ABF8-307A0F5E1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4592" y="3866083"/>
              <a:ext cx="507116" cy="507116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9CC8FA0E-B094-FD8D-C27D-FC49CD91D6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3624732" y="3872170"/>
              <a:ext cx="507116" cy="507116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14FE16F9-EE28-68F5-EB54-77734DD58D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6812522" y="3877153"/>
              <a:ext cx="507116" cy="507116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pic>
          <p:nvPicPr>
            <p:cNvPr id="95" name="Picture 94">
              <a:extLst>
                <a:ext uri="{FF2B5EF4-FFF2-40B4-BE49-F238E27FC236}">
                  <a16:creationId xmlns:a16="http://schemas.microsoft.com/office/drawing/2014/main" id="{19281DC7-BD2B-4BE1-4B69-FE6502BC44E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10006857" y="3872430"/>
              <a:ext cx="502628" cy="507116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</p:grpSp>
      <p:graphicFrame>
        <p:nvGraphicFramePr>
          <p:cNvPr id="99" name="Table 98">
            <a:extLst>
              <a:ext uri="{FF2B5EF4-FFF2-40B4-BE49-F238E27FC236}">
                <a16:creationId xmlns:a16="http://schemas.microsoft.com/office/drawing/2014/main" id="{5FF13559-5E50-6DDC-E250-5D7313DE24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934567"/>
              </p:ext>
            </p:extLst>
          </p:nvPr>
        </p:nvGraphicFramePr>
        <p:xfrm>
          <a:off x="767433" y="2426348"/>
          <a:ext cx="2820052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0052">
                  <a:extLst>
                    <a:ext uri="{9D8B030D-6E8A-4147-A177-3AD203B41FA5}">
                      <a16:colId xmlns:a16="http://schemas.microsoft.com/office/drawing/2014/main" val="1546519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es-419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Cuellos de botella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s-419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Muestra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s-419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Muestra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s-419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Muestra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s-419" sz="1100" b="0" i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Asegurarse de que se identifican las causas principales.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endParaRPr lang="en-US" sz="14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017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endParaRPr lang="en-US">
                        <a:solidFill>
                          <a:schemeClr val="accent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es-419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Facilitadores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s-419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Muestra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s-419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Muestra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s-419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Muestra</a:t>
                      </a:r>
                    </a:p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8380410"/>
                  </a:ext>
                </a:extLst>
              </a:tr>
            </a:tbl>
          </a:graphicData>
        </a:graphic>
      </p:graphicFrame>
      <p:graphicFrame>
        <p:nvGraphicFramePr>
          <p:cNvPr id="101" name="Table 100">
            <a:extLst>
              <a:ext uri="{FF2B5EF4-FFF2-40B4-BE49-F238E27FC236}">
                <a16:creationId xmlns:a16="http://schemas.microsoft.com/office/drawing/2014/main" id="{CEC94680-27A9-AD4A-3612-F0C69B7BBF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775904"/>
              </p:ext>
            </p:extLst>
          </p:nvPr>
        </p:nvGraphicFramePr>
        <p:xfrm>
          <a:off x="3989078" y="2428779"/>
          <a:ext cx="2820052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0052">
                  <a:extLst>
                    <a:ext uri="{9D8B030D-6E8A-4147-A177-3AD203B41FA5}">
                      <a16:colId xmlns:a16="http://schemas.microsoft.com/office/drawing/2014/main" val="1546519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es-419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Cuellos de botella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s-419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Muestra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s-419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Muestra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s-419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Muestra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s-419" sz="1100" b="0" i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Asegurarse de que se identifican las causas principales.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endParaRPr lang="en-US" sz="14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017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endParaRPr lang="en-US">
                        <a:solidFill>
                          <a:schemeClr val="accent3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es-419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Facilitadores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s-419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Muestra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s-419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Muestra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s-419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Muestra</a:t>
                      </a:r>
                    </a:p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8380410"/>
                  </a:ext>
                </a:extLst>
              </a:tr>
            </a:tbl>
          </a:graphicData>
        </a:graphic>
      </p:graphicFrame>
      <p:graphicFrame>
        <p:nvGraphicFramePr>
          <p:cNvPr id="103" name="Table 102">
            <a:extLst>
              <a:ext uri="{FF2B5EF4-FFF2-40B4-BE49-F238E27FC236}">
                <a16:creationId xmlns:a16="http://schemas.microsoft.com/office/drawing/2014/main" id="{AC5276AD-1371-4852-452E-72ED506582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031052"/>
              </p:ext>
            </p:extLst>
          </p:nvPr>
        </p:nvGraphicFramePr>
        <p:xfrm>
          <a:off x="7290335" y="2413852"/>
          <a:ext cx="4134231" cy="29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4231">
                  <a:extLst>
                    <a:ext uri="{9D8B030D-6E8A-4147-A177-3AD203B41FA5}">
                      <a16:colId xmlns:a16="http://schemas.microsoft.com/office/drawing/2014/main" val="1546519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es-419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Cuellos de botella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s-419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Muestra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s-419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Muestra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s-419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Muestra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s-419" sz="1100" b="0" i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Asegurarse de que se identifican las causas principales.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endParaRPr lang="en-US" sz="14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017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endParaRPr lang="en-US">
                        <a:solidFill>
                          <a:schemeClr val="accent3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es-419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Facilitadores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s-419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Muestra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s-419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Muestra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es-419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Muestra</a:t>
                      </a:r>
                    </a:p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8380410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59D39834-A4B9-C0B9-EBFD-9958B41DFFA0}"/>
              </a:ext>
            </a:extLst>
          </p:cNvPr>
          <p:cNvSpPr/>
          <p:nvPr/>
        </p:nvSpPr>
        <p:spPr>
          <a:xfrm>
            <a:off x="7886701" y="0"/>
            <a:ext cx="4316845" cy="102379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419" sz="1600">
                <a:solidFill>
                  <a:schemeClr val="bg1"/>
                </a:solidFill>
                <a:latin typeface="Arial"/>
                <a:cs typeface="Arial"/>
              </a:rPr>
              <a:t>Completar durante la actividad “Aplicar 7-1-7 a sus propios datos” de la </a:t>
            </a:r>
            <a:r>
              <a:rPr lang="es-419" sz="1600" b="1">
                <a:solidFill>
                  <a:schemeClr val="bg1"/>
                </a:solidFill>
                <a:latin typeface="Arial"/>
                <a:cs typeface="Arial"/>
              </a:rPr>
              <a:t>Parte 3</a:t>
            </a:r>
            <a:r>
              <a:rPr lang="es-419" sz="1600">
                <a:solidFill>
                  <a:schemeClr val="bg1"/>
                </a:solidFill>
                <a:latin typeface="Arial"/>
                <a:cs typeface="Arial"/>
              </a:rPr>
              <a:t>. Elimine este cuadro una vez completada la diapositiva.</a:t>
            </a:r>
          </a:p>
        </p:txBody>
      </p:sp>
    </p:spTree>
    <p:extLst>
      <p:ext uri="{BB962C8B-B14F-4D97-AF65-F5344CB8AC3E}">
        <p14:creationId xmlns:p14="http://schemas.microsoft.com/office/powerpoint/2010/main" val="1450336803"/>
      </p:ext>
    </p:extLst>
  </p:cSld>
  <p:clrMapOvr>
    <a:masterClrMapping/>
  </p:clrMapOvr>
</p:sld>
</file>

<file path=ppt/theme/theme1.xml><?xml version="1.0" encoding="utf-8"?>
<a:theme xmlns:a="http://schemas.openxmlformats.org/drawingml/2006/main" name="717 Alliance">
  <a:themeElements>
    <a:clrScheme name="Custom 8">
      <a:dk1>
        <a:srgbClr val="384D56"/>
      </a:dk1>
      <a:lt1>
        <a:srgbClr val="FFFFFF"/>
      </a:lt1>
      <a:dk2>
        <a:srgbClr val="618393"/>
      </a:dk2>
      <a:lt2>
        <a:srgbClr val="EDF3F7"/>
      </a:lt2>
      <a:accent1>
        <a:srgbClr val="3BB041"/>
      </a:accent1>
      <a:accent2>
        <a:srgbClr val="CF2E2E"/>
      </a:accent2>
      <a:accent3>
        <a:srgbClr val="FCB900"/>
      </a:accent3>
      <a:accent4>
        <a:srgbClr val="ABB8C3"/>
      </a:accent4>
      <a:accent5>
        <a:srgbClr val="9E1E61"/>
      </a:accent5>
      <a:accent6>
        <a:srgbClr val="9B51E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521_ALNC_717 Alliance PPT Template_Branding_0921_Rev A_v1" id="{BBA68836-A875-EF4E-9BBA-023A78B580B8}" vid="{BDEA91CA-6A7D-DA41-8028-DF8B28BD9DE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a299543-0ab4-429f-8927-bf8e8716a0c2">
      <Terms xmlns="http://schemas.microsoft.com/office/infopath/2007/PartnerControls"/>
    </lcf76f155ced4ddcb4097134ff3c332f>
    <TaxCatchAll xmlns="d27c8f07-e503-4122-80c5-e52ee84151d4" xsi:nil="true"/>
    <TranslatedLang xmlns="ca299543-0ab4-429f-8927-bf8e8716a0c2" xsi:nil="true"/>
    <Comments xmlns="ca299543-0ab4-429f-8927-bf8e8716a0c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3B71C273E20C4095B634201CDD2539" ma:contentTypeVersion="22" ma:contentTypeDescription="Create a new document." ma:contentTypeScope="" ma:versionID="9e916c3be39e4be1ca62e2f83b1b78b5">
  <xsd:schema xmlns:xsd="http://www.w3.org/2001/XMLSchema" xmlns:xs="http://www.w3.org/2001/XMLSchema" xmlns:p="http://schemas.microsoft.com/office/2006/metadata/properties" xmlns:ns2="ca299543-0ab4-429f-8927-bf8e8716a0c2" xmlns:ns3="d27c8f07-e503-4122-80c5-e52ee84151d4" targetNamespace="http://schemas.microsoft.com/office/2006/metadata/properties" ma:root="true" ma:fieldsID="7327617a51c55606d7a086da18093d21" ns2:_="" ns3:_="">
    <xsd:import namespace="ca299543-0ab4-429f-8927-bf8e8716a0c2"/>
    <xsd:import namespace="d27c8f07-e503-4122-80c5-e52ee84151d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Comments" minOccurs="0"/>
                <xsd:element ref="ns2:MediaServiceObjectDetectorVersions" minOccurs="0"/>
                <xsd:element ref="ns2:MediaServiceSearchProperties" minOccurs="0"/>
                <xsd:element ref="ns2:TranslatedLang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299543-0ab4-429f-8927-bf8e8716a0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52f55c54-333a-4ed3-a999-6f0836af5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Comments" ma:index="24" nillable="true" ma:displayName="Comments" ma:format="Dropdown" ma:internalName="Comments">
      <xsd:simpleType>
        <xsd:restriction base="dms:Text">
          <xsd:maxLength value="255"/>
        </xsd:restriction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TranslatedLang" ma:index="27" nillable="true" ma:displayName="Translated Language" ma:internalName="TranslatedLang">
      <xsd:simpleType>
        <xsd:restriction base="dms:Text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7c8f07-e503-4122-80c5-e52ee84151d4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b94d5955-93c2-4535-8179-a5e838035f88}" ma:internalName="TaxCatchAll" ma:showField="CatchAllData" ma:web="d27c8f07-e503-4122-80c5-e52ee84151d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5FFB8B1-A439-44E1-816E-EE6CBD299B8B}">
  <ds:schemaRefs>
    <ds:schemaRef ds:uri="c5613cd5-748e-412e-9a2f-bebdac0f41fd"/>
    <ds:schemaRef ds:uri="ca299543-0ab4-429f-8927-bf8e8716a0c2"/>
    <ds:schemaRef ds:uri="d278d6d4-1e95-49d0-ad8b-8a60c47dc760"/>
    <ds:schemaRef ds:uri="d27c8f07-e503-4122-80c5-e52ee84151d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0A3AED5-E87A-4622-AC3B-E7D2F74B17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956611-5266-489D-AF07-77A2B8AB48E1}">
  <ds:schemaRefs>
    <ds:schemaRef ds:uri="ca299543-0ab4-429f-8927-bf8e8716a0c2"/>
    <ds:schemaRef ds:uri="d27c8f07-e503-4122-80c5-e52ee84151d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717 Alliance</Template>
  <Application>Microsoft Office PowerPoint</Application>
  <PresentationFormat>Widescreen</PresentationFormat>
  <Slides>13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717 Alliance</vt:lpstr>
      <vt:lpstr>PowerPoint Presentation</vt:lpstr>
      <vt:lpstr>Contexto</vt:lpstr>
      <vt:lpstr>Narración del evento Evento, lugar, duración</vt:lpstr>
      <vt:lpstr>Información epidemiológica</vt:lpstr>
      <vt:lpstr>Métricas 7-1-7</vt:lpstr>
      <vt:lpstr>PowerPoint Presentation</vt:lpstr>
      <vt:lpstr>PowerPoint Presentation</vt:lpstr>
      <vt:lpstr>Cuellos de botella y facilitadores</vt:lpstr>
      <vt:lpstr>PowerPoint Presentation</vt:lpstr>
      <vt:lpstr>Recomendaciones</vt:lpstr>
      <vt:lpstr>Medidas inmediatas Medidas de aplicación inmediata (por ejemplo, cuando se disponga o se prevea disponer de recursos). </vt:lpstr>
      <vt:lpstr>Medidas a  largo plazo Medidas para la planificación y el financiamiento a más largo plazo (p. ej., a través de ciclos de planificación y presupuesto)</vt:lpstr>
      <vt:lpstr>Gracias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Jackie Cassin</dc:creator>
  <cp:revision>1</cp:revision>
  <dcterms:created xsi:type="dcterms:W3CDTF">2023-10-11T14:08:57Z</dcterms:created>
  <dcterms:modified xsi:type="dcterms:W3CDTF">2025-11-14T21:12:04Z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2023-07-14T16:00:03Z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762de5b4-45da-4234-a5e1-ee3e978f8a57</vt:lpwstr>
  </property>
  <property fmtid="{D5CDD505-2E9C-101B-9397-08002B2CF9AE}" pid="7" name="MSIP_Label_defa4170-0d19-0005-0004-bc88714345d2_ActionId">
    <vt:lpwstr>3faea6fd-514c-42da-b51a-578df2c95a13</vt:lpwstr>
  </property>
  <property fmtid="{D5CDD505-2E9C-101B-9397-08002B2CF9AE}" pid="8" name="MSIP_Label_defa4170-0d19-0005-0004-bc88714345d2_ContentBits">
    <vt:lpwstr>0</vt:lpwstr>
  </property>
  <property fmtid="{D5CDD505-2E9C-101B-9397-08002B2CF9AE}" pid="9" name="MediaServiceImageTags">
    <vt:lpwstr/>
  </property>
  <property fmtid="{D5CDD505-2E9C-101B-9397-08002B2CF9AE}" pid="10" name="ContentTypeId">
    <vt:lpwstr>0x010100173B71C273E20C4095B634201CDD2539</vt:lpwstr>
  </property>
  <property fmtid="{D5CDD505-2E9C-101B-9397-08002B2CF9AE}" pid="11" name="_dlc_DocIdItemGuid">
    <vt:lpwstr>da1d324f-7c5b-4fa9-9eca-5a9579f45ed8</vt:lpwstr>
  </property>
</Properties>
</file>